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71" r:id="rId2"/>
    <p:sldId id="466" r:id="rId3"/>
    <p:sldId id="354" r:id="rId4"/>
    <p:sldId id="488" r:id="rId5"/>
    <p:sldId id="498" r:id="rId6"/>
    <p:sldId id="483" r:id="rId7"/>
    <p:sldId id="486" r:id="rId8"/>
    <p:sldId id="490" r:id="rId9"/>
    <p:sldId id="491" r:id="rId10"/>
    <p:sldId id="492" r:id="rId11"/>
    <p:sldId id="493" r:id="rId12"/>
    <p:sldId id="495" r:id="rId13"/>
    <p:sldId id="496" r:id="rId14"/>
    <p:sldId id="497" r:id="rId15"/>
    <p:sldId id="499" r:id="rId16"/>
    <p:sldId id="463" r:id="rId17"/>
  </p:sldIdLst>
  <p:sldSz cx="12192000" cy="6858000"/>
  <p:notesSz cx="6797675" cy="9926638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2" pos="71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23"/>
    <a:srgbClr val="FF0000"/>
    <a:srgbClr val="5C5107"/>
    <a:srgbClr val="005042"/>
    <a:srgbClr val="336600"/>
    <a:srgbClr val="C2CC00"/>
    <a:srgbClr val="FF3300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Styl pośredni 4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7" autoAdjust="0"/>
    <p:restoredTop sz="94434" autoAdjust="0"/>
  </p:normalViewPr>
  <p:slideViewPr>
    <p:cSldViewPr>
      <p:cViewPr varScale="1">
        <p:scale>
          <a:sx n="65" d="100"/>
          <a:sy n="65" d="100"/>
        </p:scale>
        <p:origin x="96" y="186"/>
      </p:cViewPr>
      <p:guideLst>
        <p:guide orient="horz" pos="1253"/>
        <p:guide pos="71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78623A69-0BD4-44F7-8396-5C49AC81C258}" type="datetimeFigureOut">
              <a:rPr lang="pl-PL"/>
              <a:pPr>
                <a:defRPr/>
              </a:pPr>
              <a:t>2015-06-22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711"/>
            <a:ext cx="29464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28711"/>
            <a:ext cx="2946400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2C4EA32-0239-4177-9B11-A71A7E557C21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14321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400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1"/>
            <a:ext cx="2946400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355"/>
            <a:ext cx="5438775" cy="44669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711"/>
            <a:ext cx="2946400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711"/>
            <a:ext cx="2946400" cy="496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fld id="{02CA32E1-B3A4-4F2B-97CA-6D9C849FCDD4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26491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4339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l-PL" dirty="0" smtClean="0">
                <a:latin typeface="Arial" pitchFamily="34" charset="0"/>
              </a:rPr>
              <a:t>Procentowy udział gatunków:</a:t>
            </a:r>
          </a:p>
          <a:p>
            <a:r>
              <a:rPr lang="pl-PL" dirty="0" smtClean="0">
                <a:latin typeface="Arial" pitchFamily="34" charset="0"/>
              </a:rPr>
              <a:t>So – 95,4</a:t>
            </a:r>
          </a:p>
          <a:p>
            <a:r>
              <a:rPr lang="pl-PL" dirty="0" err="1" smtClean="0">
                <a:latin typeface="Arial" pitchFamily="34" charset="0"/>
              </a:rPr>
              <a:t>Św</a:t>
            </a:r>
            <a:r>
              <a:rPr lang="pl-PL" dirty="0" smtClean="0">
                <a:latin typeface="Arial" pitchFamily="34" charset="0"/>
              </a:rPr>
              <a:t>- 0,4</a:t>
            </a:r>
          </a:p>
          <a:p>
            <a:r>
              <a:rPr lang="pl-PL" dirty="0" smtClean="0">
                <a:latin typeface="Arial" pitchFamily="34" charset="0"/>
              </a:rPr>
              <a:t>Md – 0,3</a:t>
            </a:r>
          </a:p>
          <a:p>
            <a:r>
              <a:rPr lang="pl-PL" dirty="0" smtClean="0">
                <a:latin typeface="Arial" pitchFamily="34" charset="0"/>
              </a:rPr>
              <a:t>Bk- 0,1</a:t>
            </a:r>
          </a:p>
          <a:p>
            <a:r>
              <a:rPr lang="pl-PL" dirty="0" err="1" smtClean="0">
                <a:latin typeface="Arial" pitchFamily="34" charset="0"/>
              </a:rPr>
              <a:t>Db</a:t>
            </a:r>
            <a:r>
              <a:rPr lang="pl-PL" dirty="0" smtClean="0">
                <a:latin typeface="Arial" pitchFamily="34" charset="0"/>
              </a:rPr>
              <a:t> – 2,3</a:t>
            </a:r>
          </a:p>
          <a:p>
            <a:r>
              <a:rPr lang="pl-PL" dirty="0" err="1" smtClean="0">
                <a:latin typeface="Arial" pitchFamily="34" charset="0"/>
              </a:rPr>
              <a:t>Brz</a:t>
            </a:r>
            <a:r>
              <a:rPr lang="pl-PL" dirty="0" smtClean="0">
                <a:latin typeface="Arial" pitchFamily="34" charset="0"/>
              </a:rPr>
              <a:t>- 0,4</a:t>
            </a:r>
          </a:p>
          <a:p>
            <a:r>
              <a:rPr lang="pl-PL" dirty="0" smtClean="0">
                <a:latin typeface="Arial" pitchFamily="34" charset="0"/>
              </a:rPr>
              <a:t>Ol – 1,0</a:t>
            </a:r>
          </a:p>
          <a:p>
            <a:r>
              <a:rPr lang="pl-PL" dirty="0" smtClean="0">
                <a:solidFill>
                  <a:srgbClr val="FFFF00"/>
                </a:solidFill>
              </a:rPr>
              <a:t>Nadleśnictwo Zawadzkie to jedno z 38 nadleśnictw w Regionalnej Dyrekcji Lasów Państwowych w Katowicach. Położone jest na wschód od Opola, na pograniczu województw opolskiego i śląskiego. Posiada powierzchnię ogólną ok. 19530 ha. Gatunkiem panującym jest sosna, dominująca na siedliskach borów i borów mieszanych których udział wynosi około 82% pow. leśnej. Siedliska lasowe stanowią ok.18%, a udział siedlisk wilgotnych wynosi 43 % powierzchni.</a:t>
            </a:r>
            <a:endParaRPr lang="pl-PL" dirty="0" smtClean="0">
              <a:latin typeface="Arial" pitchFamily="34" charset="0"/>
            </a:endParaRPr>
          </a:p>
          <a:p>
            <a:endParaRPr lang="pl-PL" dirty="0" smtClean="0">
              <a:latin typeface="Arial" pitchFamily="34" charset="0"/>
            </a:endParaRPr>
          </a:p>
        </p:txBody>
      </p:sp>
      <p:sp>
        <p:nvSpPr>
          <p:cNvPr id="14340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280EF60-AA97-419E-BF8D-60B92EDF7E99}" type="slidenum">
              <a:rPr lang="pl-PL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5313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Zbiornik retencyjny w leśnictwie Świerkle oddział 409 h, powierzchnia 0,30 ha, pojemność 2405 m3.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A32E1-B3A4-4F2B-97CA-6D9C849FCDD4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456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Zwiększyła się bioróżnorodność środowiska leśnego oraz biotopu wodnego poprzez wykorzystanie lokalnych ukształtowań terenowych zdolnych do magazynowania wody i będących środowiskiem życia roślin wodnych i zwierząt. Pojawiły się charakterystyczne gatunki flory wodnej, szuwarowej i wodno-błotnej. Faunę tego obszaru reprezentują liczne gatunki płazów np. traszka zwyczajna, ropucha szara, rzekotka drzewna, żaba wodna i </a:t>
            </a:r>
            <a:r>
              <a:rPr lang="pl-PL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trawna</a:t>
            </a:r>
            <a:r>
              <a:rPr lang="pl-PL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, oraz liczne ptaki np.  rudzik, kowalik, pierwiosnek, szpak, zięba, sikora, kaczka krzyżówka, łabędź, pliszka itp. W zbiornikach występują ryby: okoń i płoć a w sąsiedztwie zostały zaobserwowane gatunki chronione takie jak: jeż europejski, jaszczurka zwinka i żyworodna, padalec zwyczajny, zaskroniec zwyczajny, żmija zygzakowata, i wydra.  </a:t>
            </a:r>
          </a:p>
          <a:p>
            <a:r>
              <a:rPr lang="pl-PL" altLang="pl-PL" sz="1200" dirty="0" smtClean="0">
                <a:solidFill>
                  <a:srgbClr val="333300"/>
                </a:solidFill>
              </a:rPr>
              <a:t>Piętrzenie wód rzecznych nie jest wyłącznie domeną ludzi. Pracą tego rodzaju zajmują się również bobry i jak wiemy wychodzi im to nieźle, choć skutki takich działań mogą być dla gospodarki wodnej różne.  Na zdjęciu z prawej rozlewisko w</a:t>
            </a:r>
            <a:r>
              <a:rPr lang="pl-PL" altLang="pl-PL" sz="1200" baseline="0" dirty="0" smtClean="0">
                <a:solidFill>
                  <a:srgbClr val="333300"/>
                </a:solidFill>
              </a:rPr>
              <a:t> leśnictwie Świerkle.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A32E1-B3A4-4F2B-97CA-6D9C849FCDD4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8088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Na zdjęciu zbiornik wodny w leśnictwie Kolonowskie , oddział 663 d, powierzchnia 0,30 ha, pojemność 4800 z widocznym</a:t>
            </a:r>
            <a:r>
              <a:rPr lang="pl-PL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dojazdem dla samochodów pożarniczych.</a:t>
            </a:r>
            <a:endParaRPr lang="pl-PL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A32E1-B3A4-4F2B-97CA-6D9C849FCDD4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2521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Zapora na zbiorniku „</a:t>
            </a:r>
            <a:r>
              <a:rPr lang="pl-PL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Regolowiec</a:t>
            </a:r>
            <a:r>
              <a:rPr lang="pl-PL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” nazwana została przez okoliczną ludność „Małą Solinką”. W bezpośrednim sąsiedztwie zbiornika położone jest pole biwakowe z infrastrukturą turystyczną: zadaszeniami, wiatami wyposażonymi w ławy, stoły, kosze na śmieci i toaletami. Pole biwakowe jest bezpłatnie udostępniane na dla wszystkich chętnych po uzgodnieniu z Nadleśnictwem. Na </a:t>
            </a:r>
            <a:r>
              <a:rPr lang="pl-PL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Regolowcu</a:t>
            </a:r>
            <a:r>
              <a:rPr lang="pl-PL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na przełomie XVIII i XIX wieku istniała huta i osada mieszkalna, przy której na rzece </a:t>
            </a:r>
            <a:r>
              <a:rPr lang="pl-PL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Bziniczka</a:t>
            </a:r>
            <a:r>
              <a:rPr lang="pl-PL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znajdował się zbiornik wodny wraz zaporą spiętrzającą wodę wykorzystywaną do procesów technologicznych przy wytapianiu żelaza z rudy darniowej. Zapora uległa zniszczeniu przez powódź w XIX wieku a huta została zlikwidowana. Przy odbudowie zbiornika i zapory zostały zabezpieczone historyczne pozostałości po dawnych obiektach.  Dziś można je oglądać  na polu biwakowym. Od kilkunastu lat na </a:t>
            </a:r>
            <a:r>
              <a:rPr lang="pl-PL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Regolowcu</a:t>
            </a:r>
            <a:r>
              <a:rPr lang="pl-PL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znajduje się meta Zlotu Śladami Dawnego Hutnictwa – imprezy organizowanej przez Oddział Zakładowy PTTK Huty Andrzej w Zawadzkiem i Nadleśnictwo Zawadzkie.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A32E1-B3A4-4F2B-97CA-6D9C849FCDD4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6015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/>
              <a:t>Na zdjęciu kompleks tzw. Stawów </a:t>
            </a:r>
            <a:r>
              <a:rPr lang="pl-PL" dirty="0" err="1" smtClean="0"/>
              <a:t>Pluderskich</a:t>
            </a:r>
            <a:r>
              <a:rPr lang="pl-PL" dirty="0" smtClean="0"/>
              <a:t> - </a:t>
            </a:r>
            <a:r>
              <a:rPr lang="pl-PL" altLang="pl-PL" dirty="0" smtClean="0"/>
              <a:t>zespół pięciu kaskadowych Stawów </a:t>
            </a:r>
            <a:r>
              <a:rPr lang="pl-PL" altLang="pl-PL" dirty="0" err="1" smtClean="0"/>
              <a:t>Pluderskich</a:t>
            </a:r>
            <a:r>
              <a:rPr lang="pl-PL" altLang="pl-PL" dirty="0" smtClean="0"/>
              <a:t> o powierzchni 45,15 ha </a:t>
            </a:r>
            <a:br>
              <a:rPr lang="pl-PL" altLang="pl-PL" dirty="0" smtClean="0"/>
            </a:br>
            <a:r>
              <a:rPr lang="pl-PL" altLang="pl-PL" dirty="0" smtClean="0"/>
              <a:t>na terenie leśnictwa Piotrowina</a:t>
            </a:r>
          </a:p>
          <a:p>
            <a:r>
              <a:rPr lang="pl-PL" dirty="0" smtClean="0"/>
              <a:t>Trudności przy realizacji zadań:</a:t>
            </a:r>
          </a:p>
          <a:p>
            <a:pPr marL="228600" indent="-228600">
              <a:buAutoNum type="arabicPeriod"/>
            </a:pPr>
            <a:r>
              <a:rPr lang="pl-PL" dirty="0" smtClean="0"/>
              <a:t>Zbyt</a:t>
            </a:r>
            <a:r>
              <a:rPr lang="pl-PL" baseline="0" dirty="0" smtClean="0"/>
              <a:t> długie i zawiłe procedury przy uzyskiwaniu uzgodnień, pozwoleń i decyzji przed wykonaniem inwestycji</a:t>
            </a:r>
          </a:p>
          <a:p>
            <a:pPr marL="228600" indent="-228600">
              <a:buAutoNum type="arabicPeriod"/>
            </a:pPr>
            <a:r>
              <a:rPr lang="pl-PL" dirty="0" smtClean="0"/>
              <a:t>Brak powiązania</a:t>
            </a:r>
            <a:r>
              <a:rPr lang="pl-PL" baseline="0" dirty="0" smtClean="0"/>
              <a:t> między PUL a Planami Zagospodarowania Przestrzennego Gmin i innych właścicieli</a:t>
            </a:r>
          </a:p>
          <a:p>
            <a:pPr marL="228600" indent="-228600">
              <a:buAutoNum type="arabicPeriod"/>
            </a:pPr>
            <a:r>
              <a:rPr lang="pl-PL" baseline="0" dirty="0" smtClean="0"/>
              <a:t>Niespójne prawo wodne z planami urbanistycznymi</a:t>
            </a:r>
          </a:p>
          <a:p>
            <a:pPr marL="228600" indent="-228600">
              <a:buAutoNum type="arabicPeriod"/>
            </a:pPr>
            <a:r>
              <a:rPr lang="pl-PL" baseline="0" dirty="0" smtClean="0"/>
              <a:t>Konieczność stosowania procedur unijnych przy zamówieniach publicznych których wartość nie przekracza progów UE – istniała możliwość stosowania o wiele prostszych i szybszych procedur krajowych.</a:t>
            </a:r>
          </a:p>
          <a:p>
            <a:pPr marL="228600" indent="-228600">
              <a:buAutoNum type="arabicPeriod"/>
            </a:pPr>
            <a:r>
              <a:rPr lang="pl-PL" baseline="0" dirty="0" smtClean="0"/>
              <a:t>Pracochłonne rozliczanie inwestycji – wielokrotne powielanie takich samych materiałów.</a:t>
            </a:r>
            <a:endParaRPr lang="pl-PL" dirty="0" smtClean="0"/>
          </a:p>
          <a:p>
            <a:r>
              <a:rPr lang="pl-PL" dirty="0" smtClean="0"/>
              <a:t>Wnioski:</a:t>
            </a:r>
          </a:p>
          <a:p>
            <a:pPr marL="228600" indent="-228600">
              <a:buAutoNum type="arabicPeriod"/>
            </a:pPr>
            <a:r>
              <a:rPr lang="pl-PL" baseline="0" dirty="0" smtClean="0"/>
              <a:t>Uproszczenie wszystkich </a:t>
            </a:r>
            <a:r>
              <a:rPr lang="pl-PL" baseline="0" dirty="0" err="1" smtClean="0"/>
              <a:t>precedur</a:t>
            </a:r>
            <a:r>
              <a:rPr lang="pl-PL" baseline="0" dirty="0" smtClean="0"/>
              <a:t> środowiskowych, </a:t>
            </a:r>
            <a:r>
              <a:rPr lang="pl-PL" baseline="0" dirty="0" err="1" smtClean="0"/>
              <a:t>uzgodnieniowych</a:t>
            </a:r>
            <a:r>
              <a:rPr lang="pl-PL" baseline="0" dirty="0" smtClean="0"/>
              <a:t> i budowlanych</a:t>
            </a:r>
          </a:p>
          <a:p>
            <a:pPr marL="228600" indent="-228600">
              <a:buAutoNum type="arabicPeriod"/>
            </a:pPr>
            <a:r>
              <a:rPr lang="pl-PL" dirty="0" smtClean="0"/>
              <a:t>Beneficjentem powinno być Nadleśnictwo ( jak przy PROW) a nie PGL LP jako całość.</a:t>
            </a:r>
          </a:p>
          <a:p>
            <a:pPr marL="228600" indent="-228600">
              <a:buAutoNum type="arabicPeriod"/>
            </a:pPr>
            <a:r>
              <a:rPr lang="pl-PL" dirty="0" smtClean="0"/>
              <a:t>Włączenie wartości pozyskanych środków w ramach Małej Retencji do puli nagród za pozyskane środki zewnętrzne.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Można także zwrócić uwagę na znaczne</a:t>
            </a:r>
            <a:r>
              <a:rPr lang="pl-PL" baseline="0" dirty="0" smtClean="0"/>
              <a:t>  różnice pomiędzy kosztorysem inwestorskim zakładającym realne koszty realizacji inwestycji, a ceną oferowaną w przetargu nieograniczonym (zgodnie z </a:t>
            </a:r>
            <a:r>
              <a:rPr lang="pl-PL" baseline="0" dirty="0" err="1" smtClean="0"/>
              <a:t>pzp</a:t>
            </a:r>
            <a:r>
              <a:rPr lang="pl-PL" baseline="0" dirty="0" smtClean="0"/>
              <a:t>), co z jednej strony przyczynia się do oszczędności, ale z drugiej strony sprawia Zamawiającemu wiele trudności z realizacją inwestycji.</a:t>
            </a:r>
            <a:endParaRPr lang="pl-PL" dirty="0" smtClean="0"/>
          </a:p>
          <a:p>
            <a:pPr marL="228600" indent="-228600"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A32E1-B3A4-4F2B-97CA-6D9C849FCDD4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3840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8915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>
              <a:buFontTx/>
              <a:buNone/>
            </a:pPr>
            <a:r>
              <a:rPr lang="pl-PL" altLang="pl-PL" dirty="0" smtClean="0"/>
              <a:t>Na terenie Nadleśnictwa Zawadzkie położonych jest kilka zbiorników wodnych pełniących funkcje retencyjne, które zostały zmodernizowane w latach 1990 – 2012 na koszt własny Nadleśnictwa. </a:t>
            </a:r>
          </a:p>
          <a:p>
            <a:pPr marL="0" indent="0">
              <a:buFontTx/>
              <a:buNone/>
            </a:pPr>
            <a:r>
              <a:rPr lang="pl-PL" altLang="pl-PL" dirty="0" smtClean="0"/>
              <a:t>Należy do nich między innymi:</a:t>
            </a:r>
          </a:p>
          <a:p>
            <a:pPr marL="0" indent="0"/>
            <a:r>
              <a:rPr lang="pl-PL" altLang="pl-PL" dirty="0" smtClean="0"/>
              <a:t> - wspomniany</a:t>
            </a:r>
            <a:r>
              <a:rPr lang="pl-PL" altLang="pl-PL" baseline="0" dirty="0" smtClean="0"/>
              <a:t> już wcześniej </a:t>
            </a:r>
            <a:r>
              <a:rPr lang="pl-PL" altLang="pl-PL" dirty="0" smtClean="0"/>
              <a:t>Kompleks Stawów </a:t>
            </a:r>
            <a:r>
              <a:rPr lang="pl-PL" altLang="pl-PL" dirty="0" err="1" smtClean="0"/>
              <a:t>Pluderskich</a:t>
            </a:r>
            <a:r>
              <a:rPr lang="pl-PL" altLang="pl-PL" dirty="0" smtClean="0"/>
              <a:t> o powierzchni 45,15 ha na terenie leśnictwa Piotrowina</a:t>
            </a:r>
          </a:p>
          <a:p>
            <a:pPr marL="0" indent="0"/>
            <a:r>
              <a:rPr lang="pl-PL" altLang="pl-PL" dirty="0" smtClean="0"/>
              <a:t> - 14 zbiorników retencyjno – przeciwpożarowych o powierzchni łącznej</a:t>
            </a:r>
            <a:r>
              <a:rPr lang="pl-PL" altLang="pl-PL" baseline="0" dirty="0" smtClean="0"/>
              <a:t> </a:t>
            </a:r>
            <a:r>
              <a:rPr lang="pl-PL" altLang="pl-PL" dirty="0" smtClean="0"/>
              <a:t>4,89 ha. </a:t>
            </a:r>
          </a:p>
          <a:p>
            <a:pPr marL="0" indent="0">
              <a:buNone/>
            </a:pPr>
            <a:r>
              <a:rPr lang="pl-PL" altLang="pl-PL" dirty="0" smtClean="0"/>
              <a:t>Ponadto występują 4 użytki ekologiczne o powierzchni 42,31 ha</a:t>
            </a:r>
          </a:p>
          <a:p>
            <a:pPr marL="0" indent="0">
              <a:buNone/>
            </a:pPr>
            <a:r>
              <a:rPr lang="pl-PL" altLang="pl-PL" dirty="0" smtClean="0"/>
              <a:t>Ogółem powierzchnia zbiorników retencyjnych sztucznych i naturalnych wynosi 92,35 ha.</a:t>
            </a:r>
          </a:p>
          <a:p>
            <a:pPr marL="0" indent="0">
              <a:buNone/>
            </a:pPr>
            <a:r>
              <a:rPr lang="pl-PL" altLang="pl-PL" dirty="0" smtClean="0"/>
              <a:t>Na zdjęciach od lewej, od góry: użytek ekologiczny</a:t>
            </a:r>
            <a:r>
              <a:rPr lang="pl-PL" altLang="pl-PL" baseline="0" dirty="0" smtClean="0"/>
              <a:t> „Koło” w </a:t>
            </a:r>
            <a:r>
              <a:rPr lang="pl-PL" altLang="pl-PL" baseline="0" dirty="0" err="1" smtClean="0"/>
              <a:t>l-ctwie</a:t>
            </a:r>
            <a:r>
              <a:rPr lang="pl-PL" altLang="pl-PL" baseline="0" dirty="0" smtClean="0"/>
              <a:t> Mosty, kajakarze na Małej Panwi,</a:t>
            </a:r>
            <a:br>
              <a:rPr lang="pl-PL" altLang="pl-PL" baseline="0" dirty="0" smtClean="0"/>
            </a:br>
            <a:r>
              <a:rPr lang="pl-PL" altLang="pl-PL" baseline="0" dirty="0" smtClean="0"/>
              <a:t> na dole od lewej: zbiornik „Kasztal” w leśnictwie Jaźwin, Zbiornik „</a:t>
            </a:r>
            <a:r>
              <a:rPr lang="pl-PL" altLang="pl-PL" baseline="0" dirty="0" err="1" smtClean="0"/>
              <a:t>Pilawówka</a:t>
            </a:r>
            <a:r>
              <a:rPr lang="pl-PL" altLang="pl-PL" baseline="0" dirty="0" smtClean="0"/>
              <a:t>” w leśnictwie Łaziska.</a:t>
            </a:r>
            <a:endParaRPr lang="pl-PL" altLang="pl-PL" dirty="0" smtClean="0"/>
          </a:p>
          <a:p>
            <a:endParaRPr lang="pl-PL" dirty="0" smtClean="0">
              <a:latin typeface="Arial" pitchFamily="34" charset="0"/>
            </a:endParaRPr>
          </a:p>
        </p:txBody>
      </p:sp>
      <p:sp>
        <p:nvSpPr>
          <p:cNvPr id="38916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C827010-4A75-41A1-A7E2-88D8C7B8A948}" type="slidenum">
              <a:rPr lang="pl-PL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6609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A32E1-B3A4-4F2B-97CA-6D9C849FCDD4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5407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 smtClean="0"/>
              <a:t>Tereny Nadleśnictwa Zawadzkie były często nawiedzane przez powodzie: 1854r., 1894r., 1899r., 1902r., 04.1903r. (burza śnieżna w dniach 14-16.04 spowodowała zasypanie chat do wysokości dachów, a  nagłe roztopy spowodowały powódź), 1936r., 1939r., .1966r., 1977r. 1997r., .2001r., 2010r, 2013r.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 smtClean="0"/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 smtClean="0"/>
              <a:t>Według informacji uzyskanych</a:t>
            </a:r>
            <a:r>
              <a:rPr lang="pl-PL" sz="1200" baseline="0" dirty="0" smtClean="0"/>
              <a:t> ze stacji meteorologicznej przy Nadleśnictwie Zawadzkie w górnej tabeli widać miesięczne sumy opadów w latach 2004, 2010 i 2015 ( do dnia 16.06. br.).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A32E1-B3A4-4F2B-97CA-6D9C849FCDD4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3685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Zastawki wykonane w 2011r. w </a:t>
            </a:r>
            <a:r>
              <a:rPr lang="pl-PL" dirty="0" err="1" smtClean="0"/>
              <a:t>leśnictwach</a:t>
            </a:r>
            <a:r>
              <a:rPr lang="pl-PL" dirty="0" smtClean="0"/>
              <a:t>: Świerkle, Kolejka, </a:t>
            </a:r>
            <a:r>
              <a:rPr lang="pl-PL" dirty="0" err="1" smtClean="0"/>
              <a:t>Rytwiny</a:t>
            </a:r>
            <a:r>
              <a:rPr lang="pl-PL" dirty="0" smtClean="0"/>
              <a:t>, Mosty, Zarzecze i Piotrowina.</a:t>
            </a:r>
          </a:p>
          <a:p>
            <a:endParaRPr lang="pl-PL" dirty="0" smtClean="0"/>
          </a:p>
          <a:p>
            <a:r>
              <a:rPr lang="pl-PL" dirty="0" smtClean="0"/>
              <a:t>Małe</a:t>
            </a:r>
            <a:r>
              <a:rPr lang="pl-PL" baseline="0" dirty="0" smtClean="0"/>
              <a:t> zbiorniki: </a:t>
            </a:r>
            <a:r>
              <a:rPr lang="pl-PL" b="1" baseline="0" dirty="0" smtClean="0"/>
              <a:t>7 sztuk o łącznej powierzchni 1,57ha wykonano w 2012r. </a:t>
            </a:r>
            <a:r>
              <a:rPr lang="pl-PL" baseline="0" dirty="0" smtClean="0"/>
              <a:t>– </a:t>
            </a:r>
            <a:r>
              <a:rPr lang="pl-PL" baseline="0" dirty="0" err="1" smtClean="0"/>
              <a:t>Rytwiny</a:t>
            </a:r>
            <a:r>
              <a:rPr lang="pl-PL" baseline="0" dirty="0" smtClean="0"/>
              <a:t> oodz.80 c, 80 b, 79 g, 79 d,</a:t>
            </a:r>
            <a:br>
              <a:rPr lang="pl-PL" baseline="0" dirty="0" smtClean="0"/>
            </a:br>
            <a:r>
              <a:rPr lang="pl-PL" baseline="0" dirty="0" smtClean="0"/>
              <a:t> Kolonowskie oddz. 663 d, 672d,  Kolejka oddz.611 l, Świerkle oddz.409 h, Dębie oddz.87 f</a:t>
            </a:r>
          </a:p>
          <a:p>
            <a:r>
              <a:rPr lang="pl-PL" baseline="0" dirty="0" smtClean="0"/>
              <a:t>    </a:t>
            </a:r>
            <a:r>
              <a:rPr lang="pl-PL" b="1" baseline="0" dirty="0" smtClean="0"/>
              <a:t>2 sztuki o łącznej powierzchni 0,67ha wykonano w 2014r. </a:t>
            </a:r>
            <a:r>
              <a:rPr lang="pl-PL" baseline="0" dirty="0" smtClean="0"/>
              <a:t>- Jaźwin  22m, 43 a</a:t>
            </a:r>
          </a:p>
          <a:p>
            <a:endParaRPr lang="pl-PL" baseline="0" dirty="0" smtClean="0"/>
          </a:p>
          <a:p>
            <a:r>
              <a:rPr lang="pl-PL" baseline="0" dirty="0" smtClean="0"/>
              <a:t>Duże zbiorniki – </a:t>
            </a:r>
            <a:r>
              <a:rPr lang="pl-PL" baseline="0" dirty="0" err="1" smtClean="0"/>
              <a:t>Liszczok</a:t>
            </a:r>
            <a:r>
              <a:rPr lang="pl-PL" baseline="0" dirty="0" smtClean="0"/>
              <a:t> i </a:t>
            </a:r>
            <a:r>
              <a:rPr lang="pl-PL" baseline="0" dirty="0" err="1" smtClean="0"/>
              <a:t>Regolowiec</a:t>
            </a:r>
            <a:r>
              <a:rPr lang="pl-PL" baseline="0" dirty="0" smtClean="0"/>
              <a:t> wykonano w 2013r.</a:t>
            </a:r>
          </a:p>
          <a:p>
            <a:r>
              <a:rPr lang="pl-PL" baseline="0" dirty="0" smtClean="0"/>
              <a:t>W trakcie realizacji jest obecnie zbiornik w leśnictwie Dębie. Odbiór robót planowany jest na koniec czerwca. Wartość robót 419000 zł netto</a:t>
            </a:r>
            <a:endParaRPr lang="pl-PL" dirty="0" smtClean="0"/>
          </a:p>
          <a:p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A32E1-B3A4-4F2B-97CA-6D9C849FCDD4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2863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W ramach projektu „Zwiększenie możliwości retencyjnych oraz przeciwdziałanie powodzi </a:t>
            </a:r>
            <a:br>
              <a:rPr lang="pl-PL" dirty="0" smtClean="0"/>
            </a:br>
            <a:r>
              <a:rPr lang="pl-PL" dirty="0" smtClean="0"/>
              <a:t>i suszy w ekosystemach leśnych na terenach nizinnych” Nadleśnictwo Zawadzkie wybudowało 12 zastawek oraz 9 małych i 2 duże zbiorniki retencyjne.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dirty="0" smtClean="0"/>
              <a:t>Na dużym zdjęciu - zastawka na cieku leśnym w leśnictwie Świerkle oddz. 351, na małym zdjęciu – zastawka na cieku leśnym w leśnictwie Zarzecze oddz. 101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A32E1-B3A4-4F2B-97CA-6D9C849FCDD4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5708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Zbiornik „</a:t>
            </a:r>
            <a:r>
              <a:rPr lang="pl-PL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Regolowiec</a:t>
            </a:r>
            <a:r>
              <a:rPr lang="pl-PL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” w leśnictwie </a:t>
            </a:r>
            <a:r>
              <a:rPr lang="pl-PL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Haraszowskie</a:t>
            </a:r>
            <a:r>
              <a:rPr lang="pl-PL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, pełni funkcje retencyjne, przeciwerozyjne i przeciwpowodziowe oraz wpływa na poprawę warunków klimatycznych dla rosnących tam drzewostanów sosnowych. P</a:t>
            </a:r>
            <a:r>
              <a:rPr lang="pl-PL" altLang="pl-PL" sz="1200" b="0" dirty="0" smtClean="0">
                <a:solidFill>
                  <a:schemeClr val="tx1"/>
                </a:solidFill>
              </a:rPr>
              <a:t>owierzchnia lustra wody to 3,52 ha, objętość retencyjna 380852 m3 , wysokość piętrzenia 2,08 m, objętość powodziowa 1275907m3. </a:t>
            </a:r>
            <a:r>
              <a:rPr lang="pl-PL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Zbiornik pozytywnie wpływa na kształtowanie bilansu wodnego terenów leśnych i powoduje zatrzymanie odpływających wód na dłuższy czas. Wraz z wyspą o powierzchni 23 arów jest enklawą flory i fauny wodnej wzbogacając w ten sposób lokalną bioróżnorodność. W bezpośrednim sąsiedztwie zbiornika położone jest pole biwakowe z infrastrukturą turystyczną: zadaszeniami, wiatami wyposażonymi w ławy, stoły, kosze na śmieci i toaletami.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A32E1-B3A4-4F2B-97CA-6D9C849FCDD4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0116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Zbiornik wodny „</a:t>
            </a:r>
            <a:r>
              <a:rPr lang="pl-PL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Liszczok</a:t>
            </a:r>
            <a:r>
              <a:rPr lang="pl-PL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” na rzece </a:t>
            </a:r>
            <a:r>
              <a:rPr lang="pl-PL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Lublinicy</a:t>
            </a:r>
            <a:r>
              <a:rPr lang="pl-PL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 uległ zniszczeniu w czasie powodzi w lipcu 1997 r. Realizacja projektu miała na celu naturalizację ekosystemów leśnych oraz stworzenie optymalnych warunków hydrologicznych dla napełniania i podtrzymywania wody w zbiorniku. Powierzchnia lustra wody to </a:t>
            </a:r>
            <a:r>
              <a:rPr lang="pl-PL" altLang="pl-PL" sz="1200" b="0" dirty="0" smtClean="0">
                <a:solidFill>
                  <a:schemeClr val="tx1"/>
                </a:solidFill>
              </a:rPr>
              <a:t>3,45 ha, objętość retencyjna 199 464 m3, wysokość piętrzenia 2,9 m, objętość powodziowa 421600 m3</a:t>
            </a:r>
            <a:endParaRPr lang="pl-PL" altLang="pl-PL" kern="0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A32E1-B3A4-4F2B-97CA-6D9C849FCDD4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7025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Nadleśnictwo Zawadzkie od czterech lat bierze udział w konkursie Modernizacja Roku. W XVIII Edycji zgłoszone zostały dwa obiekty, między innymi zbiornik retencyjny </a:t>
            </a:r>
            <a:r>
              <a:rPr lang="pl-PL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Liszczok</a:t>
            </a:r>
            <a:r>
              <a:rPr lang="pl-PL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w leśnictwie Piotrowina w kategorii „Ochrona Środowiska”. Zbiornik Małej Retencji „</a:t>
            </a:r>
            <a:r>
              <a:rPr lang="pl-PL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Liszczok</a:t>
            </a:r>
            <a:r>
              <a:rPr lang="pl-PL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” zwyciężył w swojej kategorii. Kapituła Konkursu doceniła jego innowacyjność i rozwiązania techniczne uwzględniające proekologiczne aspekty budowy takie jak przepławki dla ryb i bystrotok.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A32E1-B3A4-4F2B-97CA-6D9C849FCDD4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326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Zbiornik</a:t>
            </a:r>
            <a:r>
              <a:rPr lang="pl-PL" baseline="0" dirty="0" smtClean="0"/>
              <a:t> retencyjny w leśnictwie </a:t>
            </a:r>
            <a:r>
              <a:rPr lang="pl-PL" baseline="0" dirty="0" err="1" smtClean="0"/>
              <a:t>Rytwiny</a:t>
            </a:r>
            <a:r>
              <a:rPr lang="pl-PL" baseline="0" dirty="0" smtClean="0"/>
              <a:t> oddz.  oddział 80 c, b, powierzchnia zbiornika 0,38 ha, pojemność 2196 m3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A32E1-B3A4-4F2B-97CA-6D9C849FCDD4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6571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1" y="2060576"/>
            <a:ext cx="9505951" cy="14700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noProof="0" smtClean="0"/>
              <a:t>Kliknij, aby edytować styl wzorca tytułu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1" y="3860800"/>
            <a:ext cx="9505951" cy="1752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noProof="0" smtClean="0"/>
              <a:t>Kliknij, aby edytować styl wzorca podtytułu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koncowy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4917" y="908050"/>
            <a:ext cx="1076748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667" y="1557339"/>
            <a:ext cx="10752667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Trzeci poziom</a:t>
            </a:r>
          </a:p>
          <a:p>
            <a:pPr lvl="2"/>
            <a:r>
              <a:rPr lang="pl-PL" altLang="pl-PL" smtClean="0"/>
              <a:t>Czwarty poziom</a:t>
            </a:r>
          </a:p>
          <a:p>
            <a:pPr lvl="3"/>
            <a:r>
              <a:rPr lang="pl-PL" altLang="pl-PL" smtClean="0"/>
              <a:t>Piąty poziom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135560" y="2564905"/>
            <a:ext cx="784887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800" dirty="0" smtClean="0"/>
              <a:t>MAŁA RETENCJA NIZINNA</a:t>
            </a:r>
            <a:br>
              <a:rPr lang="pl-PL" sz="2800" dirty="0" smtClean="0"/>
            </a:br>
            <a:r>
              <a:rPr lang="pl-PL" sz="2800" dirty="0" smtClean="0"/>
              <a:t>W NADLEŚNICTWIE ZAWADZKIE</a:t>
            </a:r>
            <a:endParaRPr lang="pl-PL" sz="2800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589240"/>
            <a:ext cx="12192000" cy="360040"/>
          </a:xfrm>
        </p:spPr>
        <p:txBody>
          <a:bodyPr/>
          <a:lstStyle/>
          <a:p>
            <a:pPr algn="ctr" eaLnBrk="1" hangingPunct="1"/>
            <a:r>
              <a:rPr lang="pl-PL" altLang="pl-PL" sz="1200" dirty="0"/>
              <a:t>Warszawa, 23 czerwca 2015 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25996" y="764704"/>
            <a:ext cx="12217996" cy="504056"/>
          </a:xfrm>
        </p:spPr>
        <p:txBody>
          <a:bodyPr/>
          <a:lstStyle/>
          <a:p>
            <a:pPr algn="ctr"/>
            <a:r>
              <a:rPr lang="pl-PL" altLang="pl-PL" sz="2700" dirty="0" smtClean="0"/>
              <a:t>EFEKTY REALIZACJI – </a:t>
            </a:r>
            <a:r>
              <a:rPr lang="pl-PL" altLang="pl-PL" sz="2700" dirty="0"/>
              <a:t>ZBIORNIK </a:t>
            </a:r>
            <a:r>
              <a:rPr lang="pl-PL" altLang="pl-PL" sz="2700" dirty="0" smtClean="0"/>
              <a:t>RETENCYJNY LEŚNICTWO RYTWINY</a:t>
            </a:r>
            <a:endParaRPr lang="pl-PL" sz="2700" dirty="0"/>
          </a:p>
        </p:txBody>
      </p:sp>
      <p:pic>
        <p:nvPicPr>
          <p:cNvPr id="5" name="Symbol zastępczy zawartości 8" descr="CIMG4184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29000"/>
                    </a14:imgEffect>
                    <a14:imgEffect>
                      <a14:brightnessContrast bright="-20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268760"/>
            <a:ext cx="9289032" cy="462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1487488" y="1340769"/>
            <a:ext cx="47384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/>
              <a:t>pow</a:t>
            </a:r>
            <a:r>
              <a:rPr lang="pl-PL" sz="1600" dirty="0"/>
              <a:t>. lustra wody- 0,38 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/>
              <a:t>pojemność </a:t>
            </a:r>
            <a:r>
              <a:rPr lang="pl-PL" sz="1600" dirty="0"/>
              <a:t>retencyjna- 2196 m3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764704"/>
            <a:ext cx="12192000" cy="504056"/>
          </a:xfrm>
        </p:spPr>
        <p:txBody>
          <a:bodyPr/>
          <a:lstStyle/>
          <a:p>
            <a:pPr algn="ctr"/>
            <a:r>
              <a:rPr lang="pl-PL" altLang="pl-PL" sz="2700" dirty="0" smtClean="0"/>
              <a:t>EFEKTY REALIZACJI – </a:t>
            </a:r>
            <a:r>
              <a:rPr lang="pl-PL" altLang="pl-PL" sz="2700" dirty="0"/>
              <a:t>ZBIORNIK RETENCYJNY </a:t>
            </a:r>
            <a:r>
              <a:rPr lang="pl-PL" altLang="pl-PL" sz="2700" dirty="0" smtClean="0"/>
              <a:t>LEŚNICTWO </a:t>
            </a:r>
            <a:r>
              <a:rPr lang="pl-PL" altLang="pl-PL" sz="2700" dirty="0"/>
              <a:t>ŚWIERKLE </a:t>
            </a:r>
            <a:endParaRPr lang="pl-PL" sz="2700" dirty="0"/>
          </a:p>
        </p:txBody>
      </p:sp>
      <p:pic>
        <p:nvPicPr>
          <p:cNvPr id="6" name="Symbol zastępczy obrazu 4" descr="DSC_084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268760"/>
            <a:ext cx="5616624" cy="463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agnieszka.jamrozik\Desktop\Nowy folder (2)\DSC_08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12" y="1268760"/>
            <a:ext cx="5755314" cy="463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17612" y="5292497"/>
            <a:ext cx="4410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 smtClean="0"/>
              <a:t>pow</a:t>
            </a:r>
            <a:r>
              <a:rPr lang="pl-PL" sz="1800" dirty="0"/>
              <a:t>. lustra wody- 0,3 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 smtClean="0"/>
              <a:t>pojemność </a:t>
            </a:r>
            <a:r>
              <a:rPr lang="pl-PL" sz="1800" dirty="0"/>
              <a:t>retencyjna- 2405 m3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760760"/>
            <a:ext cx="12192000" cy="508000"/>
          </a:xfrm>
        </p:spPr>
        <p:txBody>
          <a:bodyPr/>
          <a:lstStyle/>
          <a:p>
            <a:pPr algn="ctr"/>
            <a:r>
              <a:rPr lang="pl-PL" altLang="pl-PL" sz="2800" dirty="0"/>
              <a:t>EFEKTY </a:t>
            </a:r>
            <a:r>
              <a:rPr lang="pl-PL" altLang="pl-PL" sz="2800" dirty="0" smtClean="0"/>
              <a:t>REALIZACJI</a:t>
            </a:r>
            <a:endParaRPr lang="pl-PL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296" y="2162739"/>
            <a:ext cx="5633696" cy="3703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4" r="5864"/>
          <a:stretch>
            <a:fillRect/>
          </a:stretch>
        </p:blipFill>
        <p:spPr bwMode="auto">
          <a:xfrm>
            <a:off x="6240016" y="2162739"/>
            <a:ext cx="5616624" cy="371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335360" y="1344712"/>
            <a:ext cx="11856640" cy="860152"/>
          </a:xfrm>
        </p:spPr>
        <p:txBody>
          <a:bodyPr/>
          <a:lstStyle/>
          <a:p>
            <a:r>
              <a:rPr lang="pl-PL" sz="2000" dirty="0" smtClean="0">
                <a:solidFill>
                  <a:srgbClr val="005023"/>
                </a:solidFill>
              </a:rPr>
              <a:t>zwiększenie bioróżnorodności</a:t>
            </a:r>
          </a:p>
          <a:p>
            <a:r>
              <a:rPr lang="pl-PL" sz="2000" dirty="0" smtClean="0">
                <a:solidFill>
                  <a:srgbClr val="005023"/>
                </a:solidFill>
              </a:rPr>
              <a:t>zwiększenie odporności biologicznej drzewostanów</a:t>
            </a:r>
            <a:endParaRPr lang="pl-PL" sz="2000" dirty="0">
              <a:solidFill>
                <a:srgbClr val="00502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764704"/>
            <a:ext cx="12191999" cy="508000"/>
          </a:xfrm>
        </p:spPr>
        <p:txBody>
          <a:bodyPr/>
          <a:lstStyle/>
          <a:p>
            <a:pPr algn="ctr"/>
            <a:r>
              <a:rPr lang="pl-PL" altLang="pl-PL" sz="2800" dirty="0"/>
              <a:t>EFEKTY </a:t>
            </a:r>
            <a:r>
              <a:rPr lang="pl-PL" altLang="pl-PL" sz="2800" dirty="0" smtClean="0"/>
              <a:t>REALIZACJI</a:t>
            </a:r>
            <a:endParaRPr lang="pl-PL" sz="2800" dirty="0"/>
          </a:p>
        </p:txBody>
      </p:sp>
      <p:pic>
        <p:nvPicPr>
          <p:cNvPr id="5" name="Obraz 4" descr="DSC_08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358" y="2079939"/>
            <a:ext cx="5733226" cy="3797333"/>
          </a:xfrm>
          <a:prstGeom prst="rect">
            <a:avLst/>
          </a:prstGeom>
        </p:spPr>
      </p:pic>
      <p:pic>
        <p:nvPicPr>
          <p:cNvPr id="6" name="Symbol zastępczy zawartości 2" descr="Jeleni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138168" y="2089712"/>
            <a:ext cx="5718472" cy="378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ymbol zastępczy zawartości 3"/>
          <p:cNvSpPr>
            <a:spLocks noGrp="1"/>
          </p:cNvSpPr>
          <p:nvPr>
            <p:ph idx="1"/>
          </p:nvPr>
        </p:nvSpPr>
        <p:spPr>
          <a:xfrm>
            <a:off x="335359" y="1268760"/>
            <a:ext cx="11856639" cy="935557"/>
          </a:xfrm>
        </p:spPr>
        <p:txBody>
          <a:bodyPr/>
          <a:lstStyle/>
          <a:p>
            <a:r>
              <a:rPr lang="pl-PL" sz="2000" dirty="0" smtClean="0">
                <a:solidFill>
                  <a:srgbClr val="005023"/>
                </a:solidFill>
              </a:rPr>
              <a:t>poprawa stanu bezpieczeństwa pożarowego</a:t>
            </a:r>
          </a:p>
          <a:p>
            <a:r>
              <a:rPr lang="pl-PL" sz="2000" dirty="0" smtClean="0">
                <a:solidFill>
                  <a:srgbClr val="005023"/>
                </a:solidFill>
              </a:rPr>
              <a:t>wzbogacenie elementów krajobrazowych</a:t>
            </a:r>
            <a:endParaRPr lang="pl-PL" sz="2000" dirty="0">
              <a:solidFill>
                <a:srgbClr val="00502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764704"/>
            <a:ext cx="12191999" cy="508000"/>
          </a:xfrm>
        </p:spPr>
        <p:txBody>
          <a:bodyPr/>
          <a:lstStyle/>
          <a:p>
            <a:pPr algn="ctr"/>
            <a:r>
              <a:rPr lang="pl-PL" altLang="pl-PL" sz="2800" dirty="0"/>
              <a:t>EFEKTY </a:t>
            </a:r>
            <a:r>
              <a:rPr lang="pl-PL" altLang="pl-PL" sz="2800" dirty="0" smtClean="0"/>
              <a:t>REALIZACJI</a:t>
            </a:r>
            <a:endParaRPr lang="pl-PL" sz="2800" dirty="0"/>
          </a:p>
        </p:txBody>
      </p:sp>
      <p:pic>
        <p:nvPicPr>
          <p:cNvPr id="4" name="Obraz 3" descr="IMG_08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8007" y="1988840"/>
            <a:ext cx="5689141" cy="3888432"/>
          </a:xfrm>
          <a:prstGeom prst="rect">
            <a:avLst/>
          </a:prstGeom>
        </p:spPr>
      </p:pic>
      <p:pic>
        <p:nvPicPr>
          <p:cNvPr id="1026" name="Picture 2" descr="C:\Users\agnieszka.jamrozik\Moje obrazy\Regolowiec2014\IMG_0815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07366" y="1988840"/>
            <a:ext cx="5688634" cy="3888432"/>
          </a:xfrm>
          <a:prstGeom prst="rect">
            <a:avLst/>
          </a:prstGeom>
          <a:noFill/>
        </p:spPr>
      </p:pic>
      <p:sp>
        <p:nvSpPr>
          <p:cNvPr id="7" name="Symbol zastępczy zawartości 3"/>
          <p:cNvSpPr>
            <a:spLocks noGrp="1"/>
          </p:cNvSpPr>
          <p:nvPr>
            <p:ph idx="1"/>
          </p:nvPr>
        </p:nvSpPr>
        <p:spPr>
          <a:xfrm>
            <a:off x="335359" y="1268760"/>
            <a:ext cx="11856639" cy="864096"/>
          </a:xfrm>
        </p:spPr>
        <p:txBody>
          <a:bodyPr/>
          <a:lstStyle/>
          <a:p>
            <a:r>
              <a:rPr lang="pl-PL" sz="2000" dirty="0" smtClean="0">
                <a:solidFill>
                  <a:srgbClr val="005023"/>
                </a:solidFill>
              </a:rPr>
              <a:t>wykorzystanie w celach turystycznych</a:t>
            </a:r>
          </a:p>
          <a:p>
            <a:r>
              <a:rPr lang="pl-PL" sz="2000" dirty="0" smtClean="0">
                <a:solidFill>
                  <a:srgbClr val="005023"/>
                </a:solidFill>
              </a:rPr>
              <a:t>wykorzystanie w celach edukacyjnych</a:t>
            </a:r>
            <a:endParaRPr lang="pl-PL" sz="2000" dirty="0">
              <a:solidFill>
                <a:srgbClr val="00502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Stawy Pluderskie_1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"/>
                    </a14:imgEffect>
                    <a14:imgEffect>
                      <a14:saturation sat="107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1604" y="1988840"/>
            <a:ext cx="7128792" cy="391003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764704"/>
            <a:ext cx="12192000" cy="508000"/>
          </a:xfrm>
        </p:spPr>
        <p:txBody>
          <a:bodyPr/>
          <a:lstStyle/>
          <a:p>
            <a:pPr algn="ctr"/>
            <a:r>
              <a:rPr lang="pl-PL" sz="2800" dirty="0"/>
              <a:t>PODSUMOWANIE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27296" y="1282889"/>
            <a:ext cx="12219296" cy="849967"/>
          </a:xfrm>
        </p:spPr>
        <p:txBody>
          <a:bodyPr/>
          <a:lstStyle/>
          <a:p>
            <a:pPr indent="17463">
              <a:buNone/>
            </a:pPr>
            <a:r>
              <a:rPr lang="pl-PL" sz="2000" dirty="0">
                <a:solidFill>
                  <a:srgbClr val="C00000"/>
                </a:solidFill>
              </a:rPr>
              <a:t>„Rozważne i racjonalne gospodarowanie wodami jest wyzwaniem obecnie, a w przyszłości będzie priorytetem na wszystkich szczeblach zarządzania, również w Lasach Państwowych i Gminach”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1992314" y="1772816"/>
            <a:ext cx="460774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eaLnBrk="1" hangingPunct="1">
              <a:lnSpc>
                <a:spcPct val="110000"/>
              </a:lnSpc>
            </a:pPr>
            <a:r>
              <a:rPr lang="pl-PL" altLang="pl-PL" sz="2800" b="0" dirty="0" smtClean="0"/>
              <a:t>Dziękuję </a:t>
            </a:r>
            <a:r>
              <a:rPr lang="pl-PL" altLang="pl-PL" sz="2800" b="0" dirty="0"/>
              <a:t>za uwagę </a:t>
            </a:r>
            <a:r>
              <a:rPr lang="pl-PL" altLang="pl-PL" sz="2800" b="0" dirty="0" smtClean="0"/>
              <a:t> </a:t>
            </a:r>
            <a:endParaRPr lang="pl-PL" altLang="pl-PL" sz="2800" b="0" dirty="0"/>
          </a:p>
        </p:txBody>
      </p:sp>
      <p:sp>
        <p:nvSpPr>
          <p:cNvPr id="37891" name="pole tekstowe 15"/>
          <p:cNvSpPr txBox="1">
            <a:spLocks noChangeArrowheads="1"/>
          </p:cNvSpPr>
          <p:nvPr/>
        </p:nvSpPr>
        <p:spPr bwMode="auto">
          <a:xfrm>
            <a:off x="1992314" y="5516563"/>
            <a:ext cx="42477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l-PL" altLang="pl-PL" sz="1600" dirty="0"/>
              <a:t>www.zawadzkie.katowice.lasy.gov.pl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8904313" y="4150519"/>
            <a:ext cx="2952328" cy="136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5023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5023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5023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5023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buNone/>
            </a:pPr>
            <a:r>
              <a:rPr lang="pl-PL" altLang="pl-PL" sz="1200" b="0" kern="0" dirty="0">
                <a:solidFill>
                  <a:schemeClr val="bg1"/>
                </a:solidFill>
              </a:rPr>
              <a:t>PGL LP Nadleśnictwo Zawadzkie</a:t>
            </a:r>
            <a:br>
              <a:rPr lang="pl-PL" altLang="pl-PL" sz="1200" b="0" kern="0" dirty="0">
                <a:solidFill>
                  <a:schemeClr val="bg1"/>
                </a:solidFill>
              </a:rPr>
            </a:br>
            <a:r>
              <a:rPr lang="pl-PL" altLang="pl-PL" sz="1200" b="0" kern="0" dirty="0">
                <a:solidFill>
                  <a:schemeClr val="bg1"/>
                </a:solidFill>
              </a:rPr>
              <a:t>ul. Strzelecka 6</a:t>
            </a:r>
            <a:br>
              <a:rPr lang="pl-PL" altLang="pl-PL" sz="1200" b="0" kern="0" dirty="0">
                <a:solidFill>
                  <a:schemeClr val="bg1"/>
                </a:solidFill>
              </a:rPr>
            </a:br>
            <a:r>
              <a:rPr lang="pl-PL" altLang="pl-PL" sz="1200" b="0" kern="0" dirty="0">
                <a:solidFill>
                  <a:schemeClr val="bg1"/>
                </a:solidFill>
              </a:rPr>
              <a:t>47-120 Zawadzkie</a:t>
            </a:r>
            <a:br>
              <a:rPr lang="pl-PL" altLang="pl-PL" sz="1200" b="0" kern="0" dirty="0">
                <a:solidFill>
                  <a:schemeClr val="bg1"/>
                </a:solidFill>
              </a:rPr>
            </a:br>
            <a:r>
              <a:rPr lang="pl-PL" altLang="pl-PL" sz="1200" b="0" kern="0" dirty="0">
                <a:solidFill>
                  <a:schemeClr val="bg1"/>
                </a:solidFill>
              </a:rPr>
              <a:t>zawadzkie@katowice.lasy.gov.pl</a:t>
            </a:r>
            <a:br>
              <a:rPr lang="pl-PL" altLang="pl-PL" sz="1200" b="0" kern="0" dirty="0">
                <a:solidFill>
                  <a:schemeClr val="bg1"/>
                </a:solidFill>
              </a:rPr>
            </a:br>
            <a:r>
              <a:rPr lang="pl-PL" altLang="pl-PL" sz="1200" b="0" kern="0" dirty="0">
                <a:solidFill>
                  <a:schemeClr val="bg1"/>
                </a:solidFill>
              </a:rPr>
              <a:t>tel. +48 77 4049655, </a:t>
            </a:r>
            <a:br>
              <a:rPr lang="pl-PL" altLang="pl-PL" sz="1200" b="0" kern="0" dirty="0">
                <a:solidFill>
                  <a:schemeClr val="bg1"/>
                </a:solidFill>
              </a:rPr>
            </a:br>
            <a:r>
              <a:rPr lang="pl-PL" altLang="pl-PL" sz="1200" b="0" kern="0" dirty="0" smtClean="0">
                <a:solidFill>
                  <a:schemeClr val="bg1"/>
                </a:solidFill>
              </a:rPr>
              <a:t>fax. </a:t>
            </a:r>
            <a:r>
              <a:rPr lang="pl-PL" altLang="pl-PL" sz="1200" b="0" kern="0" dirty="0">
                <a:solidFill>
                  <a:schemeClr val="bg1"/>
                </a:solidFill>
              </a:rPr>
              <a:t>+48 77 4049661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95800" y="2410356"/>
            <a:ext cx="2304256" cy="145069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5800" y="3861049"/>
            <a:ext cx="2283692" cy="1549863"/>
          </a:xfrm>
          <a:prstGeom prst="rect">
            <a:avLst/>
          </a:prstGeom>
        </p:spPr>
      </p:pic>
      <p:pic>
        <p:nvPicPr>
          <p:cNvPr id="1026" name="Picture 2" descr="C:\Users\krzysztof.flis2\Desktop\Ulotka 2015\HPIM0898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107206" y="2410356"/>
            <a:ext cx="2167084" cy="145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71284" y="3861048"/>
            <a:ext cx="2204864" cy="1558672"/>
          </a:xfrm>
          <a:prstGeom prst="rect">
            <a:avLst/>
          </a:prstGeom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0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968" y="1958286"/>
            <a:ext cx="5990362" cy="3915712"/>
          </a:xfrm>
          <a:prstGeom prst="rect">
            <a:avLst/>
          </a:prstGeom>
        </p:spPr>
      </p:pic>
      <p:sp>
        <p:nvSpPr>
          <p:cNvPr id="13315" name="Symbol zastępczy zawartości 2"/>
          <p:cNvSpPr>
            <a:spLocks noGrp="1"/>
          </p:cNvSpPr>
          <p:nvPr>
            <p:ph idx="1"/>
          </p:nvPr>
        </p:nvSpPr>
        <p:spPr>
          <a:xfrm>
            <a:off x="335360" y="1628800"/>
            <a:ext cx="4392488" cy="223224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pl-PL" b="1" dirty="0" smtClean="0">
                <a:solidFill>
                  <a:srgbClr val="005023"/>
                </a:solidFill>
              </a:rPr>
              <a:t>	</a:t>
            </a:r>
          </a:p>
          <a:p>
            <a:pPr>
              <a:defRPr/>
            </a:pPr>
            <a:r>
              <a:rPr lang="pl-PL" sz="2000" dirty="0" smtClean="0">
                <a:solidFill>
                  <a:srgbClr val="005023"/>
                </a:solidFill>
              </a:rPr>
              <a:t>położone  na wschód od Opla</a:t>
            </a:r>
          </a:p>
          <a:p>
            <a:pPr>
              <a:defRPr/>
            </a:pPr>
            <a:r>
              <a:rPr lang="pl-PL" sz="2000" dirty="0" smtClean="0">
                <a:solidFill>
                  <a:srgbClr val="005023"/>
                </a:solidFill>
              </a:rPr>
              <a:t>powierzchnia – </a:t>
            </a:r>
            <a:r>
              <a:rPr lang="pl-PL" sz="2000" b="1" dirty="0" smtClean="0">
                <a:solidFill>
                  <a:srgbClr val="005023"/>
                </a:solidFill>
              </a:rPr>
              <a:t>19 530 ha</a:t>
            </a:r>
          </a:p>
          <a:p>
            <a:pPr>
              <a:defRPr/>
            </a:pPr>
            <a:r>
              <a:rPr lang="pl-PL" sz="2000" dirty="0" smtClean="0">
                <a:solidFill>
                  <a:srgbClr val="005023"/>
                </a:solidFill>
              </a:rPr>
              <a:t>siedliska borowe – </a:t>
            </a:r>
            <a:r>
              <a:rPr lang="pl-PL" sz="2000" b="1" dirty="0" smtClean="0">
                <a:solidFill>
                  <a:srgbClr val="005023"/>
                </a:solidFill>
              </a:rPr>
              <a:t>82%</a:t>
            </a:r>
          </a:p>
          <a:p>
            <a:pPr>
              <a:defRPr/>
            </a:pPr>
            <a:r>
              <a:rPr lang="pl-PL" sz="2000" dirty="0" smtClean="0">
                <a:solidFill>
                  <a:srgbClr val="005023"/>
                </a:solidFill>
              </a:rPr>
              <a:t>siedliska wilgotne – </a:t>
            </a:r>
            <a:r>
              <a:rPr lang="pl-PL" sz="2000" b="1" dirty="0" smtClean="0">
                <a:solidFill>
                  <a:srgbClr val="005023"/>
                </a:solidFill>
              </a:rPr>
              <a:t>43%</a:t>
            </a:r>
          </a:p>
          <a:p>
            <a:pPr>
              <a:defRPr/>
            </a:pPr>
            <a:endParaRPr lang="pl-PL" dirty="0" smtClean="0">
              <a:solidFill>
                <a:srgbClr val="005023"/>
              </a:solidFill>
            </a:endParaRPr>
          </a:p>
        </p:txBody>
      </p:sp>
      <p:sp>
        <p:nvSpPr>
          <p:cNvPr id="6" name="Tytuł 1"/>
          <p:cNvSpPr txBox="1">
            <a:spLocks noGrp="1"/>
          </p:cNvSpPr>
          <p:nvPr>
            <p:ph type="title"/>
          </p:nvPr>
        </p:nvSpPr>
        <p:spPr bwMode="auto">
          <a:xfrm>
            <a:off x="0" y="764704"/>
            <a:ext cx="12191999" cy="576064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l-PL" sz="2800" dirty="0"/>
              <a:t>NADLEŚNICTWO ZAWADZKIE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4706"/>
            <a:ext cx="12192000" cy="504054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altLang="pl-PL" sz="2800" dirty="0"/>
              <a:t>GENEZA </a:t>
            </a:r>
            <a:r>
              <a:rPr lang="pl-PL" altLang="pl-PL" sz="2800" dirty="0" smtClean="0"/>
              <a:t>PROJEKTU</a:t>
            </a:r>
            <a:endParaRPr lang="pl-PL" altLang="pl-PL" sz="2400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023992" y="1988840"/>
            <a:ext cx="4464124" cy="3130550"/>
          </a:xfrm>
        </p:spPr>
        <p:txBody>
          <a:bodyPr/>
          <a:lstStyle/>
          <a:p>
            <a:pPr marL="0" indent="0">
              <a:buNone/>
            </a:pPr>
            <a:endParaRPr lang="pl-PL" altLang="pl-PL" sz="2000" dirty="0">
              <a:solidFill>
                <a:srgbClr val="005023"/>
              </a:solidFill>
              <a:cs typeface="Arial" pitchFamily="34" charset="0"/>
            </a:endParaRPr>
          </a:p>
          <a:p>
            <a:pPr marL="0" indent="0">
              <a:buNone/>
            </a:pPr>
            <a:endParaRPr lang="pl-PL" altLang="pl-PL" sz="2200" dirty="0"/>
          </a:p>
          <a:p>
            <a:pPr marL="0" indent="0" eaLnBrk="1" hangingPunct="1">
              <a:buNone/>
            </a:pPr>
            <a:r>
              <a:rPr lang="pl-PL" altLang="pl-PL" sz="2000" dirty="0">
                <a:cs typeface="Arial" pitchFamily="34" charset="0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pl-PL" altLang="pl-PL" sz="2000" dirty="0">
              <a:cs typeface="Arial" pitchFamily="34" charset="0"/>
            </a:endParaRPr>
          </a:p>
          <a:p>
            <a:pPr marL="0" indent="0">
              <a:buNone/>
            </a:pPr>
            <a:endParaRPr lang="pl-PL" altLang="pl-PL" sz="2200" dirty="0"/>
          </a:p>
        </p:txBody>
      </p:sp>
      <p:sp>
        <p:nvSpPr>
          <p:cNvPr id="15365" name="Prostokąt 1"/>
          <p:cNvSpPr>
            <a:spLocks noChangeArrowheads="1"/>
          </p:cNvSpPr>
          <p:nvPr/>
        </p:nvSpPr>
        <p:spPr bwMode="auto">
          <a:xfrm>
            <a:off x="303675" y="1988840"/>
            <a:ext cx="7304493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altLang="pl-PL" sz="2200" dirty="0">
                <a:solidFill>
                  <a:srgbClr val="C00000"/>
                </a:solidFill>
              </a:rPr>
              <a:t>Gdzie woda – tam życie, </a:t>
            </a:r>
            <a:endParaRPr lang="pl-PL" altLang="pl-PL" sz="2200" dirty="0" smtClean="0">
              <a:solidFill>
                <a:srgbClr val="C00000"/>
              </a:solidFill>
            </a:endParaRPr>
          </a:p>
          <a:p>
            <a:pPr algn="ctr"/>
            <a:r>
              <a:rPr lang="pl-PL" altLang="pl-PL" sz="2200" dirty="0" smtClean="0">
                <a:solidFill>
                  <a:srgbClr val="C00000"/>
                </a:solidFill>
              </a:rPr>
              <a:t>ale </a:t>
            </a:r>
            <a:r>
              <a:rPr lang="pl-PL" altLang="pl-PL" sz="2200" dirty="0">
                <a:solidFill>
                  <a:srgbClr val="C00000"/>
                </a:solidFill>
              </a:rPr>
              <a:t>jej nadmiar jest tak samo uciążliwy jak jej brak.</a:t>
            </a:r>
            <a:r>
              <a:rPr lang="pl-PL" altLang="pl-PL" sz="2000" i="1" dirty="0">
                <a:solidFill>
                  <a:srgbClr val="005023"/>
                </a:solidFill>
              </a:rPr>
              <a:t/>
            </a:r>
            <a:br>
              <a:rPr lang="pl-PL" altLang="pl-PL" sz="2000" i="1" dirty="0">
                <a:solidFill>
                  <a:srgbClr val="005023"/>
                </a:solidFill>
              </a:rPr>
            </a:br>
            <a:endParaRPr lang="pl-PL" altLang="pl-PL" sz="2000" i="1" dirty="0" smtClean="0">
              <a:solidFill>
                <a:srgbClr val="005023"/>
              </a:solidFill>
            </a:endParaRPr>
          </a:p>
          <a:p>
            <a:pPr algn="ctr"/>
            <a:endParaRPr lang="pl-PL" altLang="pl-PL" sz="2000" i="1" dirty="0">
              <a:solidFill>
                <a:srgbClr val="005023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altLang="pl-PL" sz="2000" dirty="0">
                <a:solidFill>
                  <a:srgbClr val="005023"/>
                </a:solidFill>
              </a:rPr>
              <a:t>Mała Panew </a:t>
            </a:r>
            <a:r>
              <a:rPr lang="pl-PL" altLang="pl-PL" sz="2000" b="0" dirty="0">
                <a:solidFill>
                  <a:srgbClr val="005023"/>
                </a:solidFill>
              </a:rPr>
              <a:t>główna rzeka – 33km na terenie Nadleśnictwa.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altLang="pl-PL" sz="2000" b="0" dirty="0" smtClean="0">
                <a:solidFill>
                  <a:srgbClr val="005023"/>
                </a:solidFill>
              </a:rPr>
              <a:t>posiada </a:t>
            </a:r>
            <a:r>
              <a:rPr lang="pl-PL" altLang="pl-PL" sz="2000" b="0" dirty="0">
                <a:solidFill>
                  <a:srgbClr val="005023"/>
                </a:solidFill>
              </a:rPr>
              <a:t>naturalny charakter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altLang="pl-PL" sz="2000" b="0" dirty="0" smtClean="0">
                <a:solidFill>
                  <a:srgbClr val="005023"/>
                </a:solidFill>
              </a:rPr>
              <a:t>możliwość </a:t>
            </a:r>
            <a:r>
              <a:rPr lang="pl-PL" altLang="pl-PL" sz="2000" b="0" dirty="0">
                <a:solidFill>
                  <a:srgbClr val="005023"/>
                </a:solidFill>
              </a:rPr>
              <a:t>gwałtownego wezbrania wód</a:t>
            </a:r>
            <a:endParaRPr lang="pl-PL" altLang="pl-PL" sz="2000" dirty="0">
              <a:solidFill>
                <a:srgbClr val="005023"/>
              </a:solidFill>
            </a:endParaRPr>
          </a:p>
          <a:p>
            <a:pPr algn="ctr"/>
            <a:endParaRPr lang="pl-PL" altLang="pl-PL" sz="2000" dirty="0">
              <a:solidFill>
                <a:srgbClr val="005023"/>
              </a:solidFill>
            </a:endParaRPr>
          </a:p>
        </p:txBody>
      </p:sp>
      <p:pic>
        <p:nvPicPr>
          <p:cNvPr id="5" name="Symbol zastępczy zawartości 5" descr="mała panew z góry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8168" y="1276649"/>
            <a:ext cx="4208149" cy="4666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5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222937"/>
            <a:ext cx="8496944" cy="4654335"/>
          </a:xfrm>
          <a:prstGeom prst="rect">
            <a:avLst/>
          </a:prstGeom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678680"/>
              </p:ext>
            </p:extLst>
          </p:nvPr>
        </p:nvGraphicFramePr>
        <p:xfrm>
          <a:off x="2495600" y="4393912"/>
          <a:ext cx="7416824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4043"/>
                <a:gridCol w="744233"/>
                <a:gridCol w="893080"/>
                <a:gridCol w="893080"/>
                <a:gridCol w="744233"/>
                <a:gridCol w="873949"/>
                <a:gridCol w="927103"/>
                <a:gridCol w="927103"/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FFFF00"/>
                          </a:solidFill>
                        </a:rPr>
                        <a:t>Rok/Miesiąc</a:t>
                      </a:r>
                      <a:endParaRPr lang="pl-PL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FFFF00"/>
                          </a:solidFill>
                        </a:rPr>
                        <a:t>IV</a:t>
                      </a:r>
                      <a:endParaRPr lang="pl-PL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FFFF00"/>
                          </a:solidFill>
                        </a:rPr>
                        <a:t>V</a:t>
                      </a:r>
                      <a:endParaRPr lang="pl-PL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FFFF00"/>
                          </a:solidFill>
                        </a:rPr>
                        <a:t>VI</a:t>
                      </a:r>
                      <a:endParaRPr lang="pl-PL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FFFF00"/>
                          </a:solidFill>
                        </a:rPr>
                        <a:t>VII</a:t>
                      </a:r>
                      <a:endParaRPr lang="pl-PL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FFFF00"/>
                          </a:solidFill>
                        </a:rPr>
                        <a:t>VIII</a:t>
                      </a:r>
                      <a:endParaRPr lang="pl-PL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FFFF00"/>
                          </a:solidFill>
                        </a:rPr>
                        <a:t>IX</a:t>
                      </a:r>
                      <a:endParaRPr lang="pl-PL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FFFF00"/>
                          </a:solidFill>
                        </a:rPr>
                        <a:t>Razem</a:t>
                      </a:r>
                      <a:endParaRPr lang="pl-PL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>
                          <a:solidFill>
                            <a:srgbClr val="FFFF00"/>
                          </a:solidFill>
                        </a:rPr>
                        <a:t>2004</a:t>
                      </a:r>
                      <a:endParaRPr lang="pl-PL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FFFF00"/>
                          </a:solidFill>
                        </a:rPr>
                        <a:t>41,60</a:t>
                      </a:r>
                      <a:endParaRPr lang="pl-PL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FFFF00"/>
                          </a:solidFill>
                        </a:rPr>
                        <a:t>61,10</a:t>
                      </a:r>
                      <a:endParaRPr lang="pl-PL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FFFF00"/>
                          </a:solidFill>
                        </a:rPr>
                        <a:t>98,30</a:t>
                      </a:r>
                      <a:endParaRPr lang="pl-PL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FFFF00"/>
                          </a:solidFill>
                        </a:rPr>
                        <a:t>41,40</a:t>
                      </a:r>
                      <a:endParaRPr lang="pl-PL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FFFF00"/>
                          </a:solidFill>
                        </a:rPr>
                        <a:t>30,90</a:t>
                      </a:r>
                      <a:endParaRPr lang="pl-PL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FFFF00"/>
                          </a:solidFill>
                        </a:rPr>
                        <a:t>26,90</a:t>
                      </a:r>
                      <a:endParaRPr lang="pl-PL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FFFF00"/>
                          </a:solidFill>
                        </a:rPr>
                        <a:t>300,20</a:t>
                      </a:r>
                      <a:endParaRPr lang="pl-PL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>
                          <a:solidFill>
                            <a:srgbClr val="FFFF00"/>
                          </a:solidFill>
                        </a:rPr>
                        <a:t>2010</a:t>
                      </a:r>
                      <a:endParaRPr lang="pl-PL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FFFF00"/>
                          </a:solidFill>
                        </a:rPr>
                        <a:t>91,70</a:t>
                      </a:r>
                      <a:endParaRPr lang="pl-PL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FFFF00"/>
                          </a:solidFill>
                        </a:rPr>
                        <a:t>300,80</a:t>
                      </a:r>
                      <a:endParaRPr lang="pl-PL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FFFF00"/>
                          </a:solidFill>
                        </a:rPr>
                        <a:t>112,60</a:t>
                      </a:r>
                      <a:endParaRPr lang="pl-PL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FFFF00"/>
                          </a:solidFill>
                        </a:rPr>
                        <a:t>214,8</a:t>
                      </a:r>
                      <a:endParaRPr lang="pl-PL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FFFF00"/>
                          </a:solidFill>
                        </a:rPr>
                        <a:t>123,10</a:t>
                      </a:r>
                      <a:endParaRPr lang="pl-PL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FFFF00"/>
                          </a:solidFill>
                        </a:rPr>
                        <a:t>233,30</a:t>
                      </a:r>
                      <a:endParaRPr lang="pl-PL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FFFF00"/>
                          </a:solidFill>
                        </a:rPr>
                        <a:t>1076,30</a:t>
                      </a:r>
                      <a:endParaRPr lang="pl-PL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>
                          <a:solidFill>
                            <a:srgbClr val="FFFF00"/>
                          </a:solidFill>
                        </a:rPr>
                        <a:t>2015</a:t>
                      </a:r>
                      <a:endParaRPr lang="pl-PL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FFFF00"/>
                          </a:solidFill>
                        </a:rPr>
                        <a:t>31,30</a:t>
                      </a:r>
                      <a:endParaRPr lang="pl-PL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FFFF00"/>
                          </a:solidFill>
                        </a:rPr>
                        <a:t>53,20</a:t>
                      </a:r>
                      <a:endParaRPr lang="pl-PL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rgbClr val="FFFF00"/>
                          </a:solidFill>
                        </a:rPr>
                        <a:t>22,60</a:t>
                      </a:r>
                      <a:endParaRPr lang="pl-PL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Elipsa 6"/>
          <p:cNvSpPr/>
          <p:nvPr/>
        </p:nvSpPr>
        <p:spPr bwMode="auto">
          <a:xfrm>
            <a:off x="3431704" y="5373216"/>
            <a:ext cx="288032" cy="21602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1" hangingPunct="1"/>
            <a:endParaRPr lang="pl-PL">
              <a:latin typeface="Arial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692696"/>
            <a:ext cx="12192000" cy="549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800" kern="0" dirty="0"/>
              <a:t>GENEZA </a:t>
            </a:r>
            <a:r>
              <a:rPr lang="pl-PL" altLang="pl-PL" sz="2800" kern="0" dirty="0" smtClean="0"/>
              <a:t>PROJEKTU</a:t>
            </a:r>
            <a:endParaRPr lang="pl-PL" altLang="pl-PL" sz="2400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279577" y="2276873"/>
            <a:ext cx="7913687" cy="2376983"/>
          </a:xfrm>
        </p:spPr>
        <p:txBody>
          <a:bodyPr/>
          <a:lstStyle/>
          <a:p>
            <a:pPr marL="0" indent="0" algn="ctr">
              <a:buNone/>
            </a:pPr>
            <a:endParaRPr lang="pl-PL" altLang="pl-PL" sz="2000" b="1" dirty="0">
              <a:solidFill>
                <a:srgbClr val="005023"/>
              </a:solidFill>
            </a:endParaRPr>
          </a:p>
          <a:p>
            <a:pPr marL="0" indent="0">
              <a:buNone/>
            </a:pPr>
            <a:endParaRPr lang="pl-PL" altLang="pl-PL" sz="2000" dirty="0">
              <a:solidFill>
                <a:srgbClr val="005023"/>
              </a:solidFill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92696"/>
            <a:ext cx="12191999" cy="612416"/>
          </a:xfrm>
          <a:noFill/>
        </p:spPr>
        <p:txBody>
          <a:bodyPr/>
          <a:lstStyle/>
          <a:p>
            <a:pPr algn="ctr" eaLnBrk="1" hangingPunct="1"/>
            <a:r>
              <a:rPr lang="pl-PL" altLang="pl-PL" sz="2800" dirty="0"/>
              <a:t>REALIZACJA </a:t>
            </a:r>
            <a:r>
              <a:rPr lang="pl-PL" altLang="pl-PL" sz="2800" dirty="0" smtClean="0"/>
              <a:t>PROJEKTU</a:t>
            </a:r>
            <a:endParaRPr lang="pl-PL" altLang="pl-PL" sz="2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>
            <a:fillRect/>
          </a:stretch>
        </p:blipFill>
        <p:spPr bwMode="auto">
          <a:xfrm>
            <a:off x="6096000" y="1988840"/>
            <a:ext cx="5771681" cy="3888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335360" y="1916832"/>
            <a:ext cx="5602434" cy="2196442"/>
          </a:xfrm>
        </p:spPr>
        <p:txBody>
          <a:bodyPr/>
          <a:lstStyle/>
          <a:p>
            <a:pPr>
              <a:defRPr/>
            </a:pPr>
            <a:r>
              <a:rPr lang="pl-PL" sz="2000" dirty="0" smtClean="0">
                <a:solidFill>
                  <a:srgbClr val="005023"/>
                </a:solidFill>
              </a:rPr>
              <a:t>zastawki – </a:t>
            </a:r>
            <a:r>
              <a:rPr lang="pl-PL" sz="2000" b="1" dirty="0" smtClean="0">
                <a:solidFill>
                  <a:srgbClr val="005023"/>
                </a:solidFill>
              </a:rPr>
              <a:t>12 sztuk</a:t>
            </a:r>
          </a:p>
          <a:p>
            <a:pPr>
              <a:defRPr/>
            </a:pPr>
            <a:r>
              <a:rPr lang="pl-PL" sz="2000" dirty="0" smtClean="0">
                <a:solidFill>
                  <a:srgbClr val="005023"/>
                </a:solidFill>
              </a:rPr>
              <a:t>małe zbiorniki – </a:t>
            </a:r>
            <a:r>
              <a:rPr lang="pl-PL" sz="2000" b="1" dirty="0" smtClean="0">
                <a:solidFill>
                  <a:srgbClr val="005023"/>
                </a:solidFill>
              </a:rPr>
              <a:t>9 szt. o </a:t>
            </a:r>
            <a:r>
              <a:rPr lang="pl-PL" sz="2000" dirty="0" smtClean="0">
                <a:solidFill>
                  <a:srgbClr val="005023"/>
                </a:solidFill>
              </a:rPr>
              <a:t>powierzchni 2,24ha</a:t>
            </a:r>
          </a:p>
          <a:p>
            <a:pPr>
              <a:defRPr/>
            </a:pPr>
            <a:r>
              <a:rPr lang="pl-PL" sz="2000" dirty="0" smtClean="0">
                <a:solidFill>
                  <a:srgbClr val="005023"/>
                </a:solidFill>
              </a:rPr>
              <a:t>duże zbiorniki – </a:t>
            </a:r>
            <a:r>
              <a:rPr lang="pl-PL" sz="2000" b="1" dirty="0" smtClean="0">
                <a:solidFill>
                  <a:srgbClr val="005023"/>
                </a:solidFill>
              </a:rPr>
              <a:t>2 szt</a:t>
            </a:r>
            <a:r>
              <a:rPr lang="pl-PL" sz="2000" dirty="0" smtClean="0">
                <a:solidFill>
                  <a:srgbClr val="005023"/>
                </a:solidFill>
              </a:rPr>
              <a:t>. o powierzchni 6,97 ha</a:t>
            </a:r>
          </a:p>
          <a:p>
            <a:pPr>
              <a:defRPr/>
            </a:pPr>
            <a:r>
              <a:rPr lang="pl-PL" sz="2000" dirty="0" smtClean="0">
                <a:solidFill>
                  <a:srgbClr val="005023"/>
                </a:solidFill>
              </a:rPr>
              <a:t>ogółem dotacja – </a:t>
            </a:r>
            <a:r>
              <a:rPr lang="pl-PL" sz="2000" b="1" dirty="0" smtClean="0">
                <a:solidFill>
                  <a:srgbClr val="005023"/>
                </a:solidFill>
              </a:rPr>
              <a:t>5,5 mln zł</a:t>
            </a:r>
          </a:p>
          <a:p>
            <a:pPr marL="0" indent="0">
              <a:buNone/>
              <a:defRPr/>
            </a:pPr>
            <a:endParaRPr lang="pl-PL" dirty="0" smtClean="0">
              <a:solidFill>
                <a:srgbClr val="005023"/>
              </a:solidFill>
            </a:endParaRPr>
          </a:p>
          <a:p>
            <a:pPr marL="0" indent="0">
              <a:buNone/>
              <a:defRPr/>
            </a:pPr>
            <a:endParaRPr lang="pl-PL" dirty="0" smtClean="0">
              <a:solidFill>
                <a:srgbClr val="005023"/>
              </a:solidFill>
            </a:endParaRPr>
          </a:p>
          <a:p>
            <a:pPr>
              <a:defRPr/>
            </a:pPr>
            <a:endParaRPr lang="pl-PL" dirty="0" smtClean="0">
              <a:solidFill>
                <a:srgbClr val="00502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12192000" cy="508000"/>
          </a:xfrm>
          <a:noFill/>
        </p:spPr>
        <p:txBody>
          <a:bodyPr/>
          <a:lstStyle/>
          <a:p>
            <a:pPr algn="ctr" eaLnBrk="1" hangingPunct="1"/>
            <a:r>
              <a:rPr lang="pl-PL" altLang="pl-PL" sz="2800" dirty="0" smtClean="0"/>
              <a:t>EFEKTY REALIZACJI – ZASTAWKI</a:t>
            </a:r>
            <a:endParaRPr lang="pl-PL" altLang="pl-PL" sz="2800" dirty="0"/>
          </a:p>
        </p:txBody>
      </p:sp>
      <p:pic>
        <p:nvPicPr>
          <p:cNvPr id="7" name="Picture 2" descr="C:\Users\tkonfederak\Desktop\Mat. do konf\CIMG35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281" y="1272704"/>
            <a:ext cx="5784351" cy="460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ymbol zastępczy obrazu 4" descr="IMG_4949.JPG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9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335360" y="1272704"/>
            <a:ext cx="5760640" cy="4604568"/>
          </a:xfrm>
        </p:spPr>
      </p:pic>
    </p:spTree>
    <p:extLst>
      <p:ext uri="{BB962C8B-B14F-4D97-AF65-F5344CB8AC3E}">
        <p14:creationId xmlns:p14="http://schemas.microsoft.com/office/powerpoint/2010/main" val="26856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4703"/>
            <a:ext cx="12192000" cy="504057"/>
          </a:xfrm>
          <a:noFill/>
        </p:spPr>
        <p:txBody>
          <a:bodyPr/>
          <a:lstStyle/>
          <a:p>
            <a:pPr algn="ctr" eaLnBrk="1" hangingPunct="1"/>
            <a:r>
              <a:rPr lang="pl-PL" altLang="pl-PL" sz="2800" dirty="0" smtClean="0"/>
              <a:t>EFEKTY REALIZACJI - </a:t>
            </a:r>
            <a:r>
              <a:rPr lang="pl-PL" altLang="pl-PL" sz="2800" dirty="0"/>
              <a:t>ZBIORNIK </a:t>
            </a:r>
            <a:r>
              <a:rPr lang="pl-PL" altLang="pl-PL" sz="2800" dirty="0" smtClean="0"/>
              <a:t>RETENCYJNY </a:t>
            </a:r>
            <a:r>
              <a:rPr lang="pl-PL" altLang="pl-PL" sz="2800" dirty="0"/>
              <a:t>REGOLOWIEC</a:t>
            </a:r>
          </a:p>
        </p:txBody>
      </p:sp>
      <p:pic>
        <p:nvPicPr>
          <p:cNvPr id="4" name="Obraz 3" descr="DSC_07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6734" y="1248022"/>
            <a:ext cx="9378531" cy="462924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415480" y="4964780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 smtClean="0">
                <a:solidFill>
                  <a:schemeClr val="accent3"/>
                </a:solidFill>
              </a:rPr>
              <a:t>pow</a:t>
            </a:r>
            <a:r>
              <a:rPr lang="pl-PL" sz="1800" dirty="0">
                <a:solidFill>
                  <a:schemeClr val="accent3"/>
                </a:solidFill>
              </a:rPr>
              <a:t>. lustra wody- 3,52 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 smtClean="0">
                <a:solidFill>
                  <a:schemeClr val="accent3"/>
                </a:solidFill>
              </a:rPr>
              <a:t>objętość </a:t>
            </a:r>
            <a:r>
              <a:rPr lang="pl-PL" sz="1800" dirty="0">
                <a:solidFill>
                  <a:schemeClr val="accent3"/>
                </a:solidFill>
              </a:rPr>
              <a:t>retencyjna- 380 853 m3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 smtClean="0">
                <a:solidFill>
                  <a:schemeClr val="accent3"/>
                </a:solidFill>
              </a:rPr>
              <a:t>objętość </a:t>
            </a:r>
            <a:r>
              <a:rPr lang="pl-PL" sz="1800" dirty="0">
                <a:solidFill>
                  <a:schemeClr val="accent3"/>
                </a:solidFill>
              </a:rPr>
              <a:t>powodziowa- 1 275 907 m3</a:t>
            </a:r>
          </a:p>
        </p:txBody>
      </p:sp>
    </p:spTree>
    <p:extLst>
      <p:ext uri="{BB962C8B-B14F-4D97-AF65-F5344CB8AC3E}">
        <p14:creationId xmlns:p14="http://schemas.microsoft.com/office/powerpoint/2010/main" val="358631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764704"/>
            <a:ext cx="12192000" cy="508000"/>
          </a:xfrm>
        </p:spPr>
        <p:txBody>
          <a:bodyPr/>
          <a:lstStyle/>
          <a:p>
            <a:pPr algn="ctr"/>
            <a:r>
              <a:rPr lang="pl-PL" altLang="pl-PL" sz="2800" dirty="0" smtClean="0"/>
              <a:t>EFEKTY REALIZACJI – </a:t>
            </a:r>
            <a:r>
              <a:rPr lang="pl-PL" altLang="pl-PL" sz="2800" dirty="0"/>
              <a:t>ZBIORNIK </a:t>
            </a:r>
            <a:r>
              <a:rPr lang="pl-PL" altLang="pl-PL" sz="2800" dirty="0" smtClean="0"/>
              <a:t>RETENCYJNY </a:t>
            </a:r>
            <a:r>
              <a:rPr lang="pl-PL" altLang="pl-PL" sz="2800" dirty="0"/>
              <a:t>LISZCZOK</a:t>
            </a:r>
            <a:endParaRPr lang="pl-PL" sz="2800" dirty="0"/>
          </a:p>
        </p:txBody>
      </p:sp>
      <p:pic>
        <p:nvPicPr>
          <p:cNvPr id="4" name="Symbol zastępczy zawartości 3" descr="IMG_4578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5480" y="1342680"/>
            <a:ext cx="9382758" cy="4534592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415480" y="1342681"/>
            <a:ext cx="4248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 smtClean="0">
                <a:solidFill>
                  <a:schemeClr val="accent3"/>
                </a:solidFill>
              </a:rPr>
              <a:t>pow</a:t>
            </a:r>
            <a:r>
              <a:rPr lang="pl-PL" sz="1800" dirty="0">
                <a:solidFill>
                  <a:schemeClr val="accent3"/>
                </a:solidFill>
              </a:rPr>
              <a:t>. lustra wody- 3,45 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 smtClean="0">
                <a:solidFill>
                  <a:schemeClr val="accent3"/>
                </a:solidFill>
              </a:rPr>
              <a:t>objętość </a:t>
            </a:r>
            <a:r>
              <a:rPr lang="pl-PL" sz="1800" dirty="0">
                <a:solidFill>
                  <a:schemeClr val="accent3"/>
                </a:solidFill>
              </a:rPr>
              <a:t>retencyjna- 199 464 m3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 smtClean="0">
                <a:solidFill>
                  <a:schemeClr val="accent3"/>
                </a:solidFill>
              </a:rPr>
              <a:t>objętość </a:t>
            </a:r>
            <a:r>
              <a:rPr lang="pl-PL" sz="1800" dirty="0">
                <a:solidFill>
                  <a:schemeClr val="accent3"/>
                </a:solidFill>
              </a:rPr>
              <a:t>powodziowa- 421 600 m3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764704"/>
            <a:ext cx="12192000" cy="508000"/>
          </a:xfrm>
        </p:spPr>
        <p:txBody>
          <a:bodyPr/>
          <a:lstStyle/>
          <a:p>
            <a:pPr algn="ctr"/>
            <a:r>
              <a:rPr lang="pl-PL" altLang="pl-PL" sz="2800" dirty="0" smtClean="0"/>
              <a:t>EFEKTY REALIZACJI – </a:t>
            </a:r>
            <a:r>
              <a:rPr lang="pl-PL" altLang="pl-PL" sz="2800" dirty="0"/>
              <a:t>ZBIORNIK RETENCYJNY LISZCZOK</a:t>
            </a:r>
            <a:endParaRPr lang="pl-PL" sz="28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360" y="1272705"/>
            <a:ext cx="5688632" cy="4605714"/>
          </a:xfrm>
          <a:prstGeom prst="rect">
            <a:avLst/>
          </a:prstGeom>
        </p:spPr>
      </p:pic>
      <p:pic>
        <p:nvPicPr>
          <p:cNvPr id="4" name="Symbol zastępczy zawartości 3" descr="20131003_095902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6168008" y="1272704"/>
            <a:ext cx="5678718" cy="4618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6782</TotalTime>
  <Words>1244</Words>
  <Application>Microsoft Office PowerPoint</Application>
  <PresentationFormat>Panoramiczny</PresentationFormat>
  <Paragraphs>147</Paragraphs>
  <Slides>16</Slides>
  <Notes>15</Notes>
  <HiddenSlides>0</HiddenSlides>
  <MMClips>0</MMClips>
  <ScaleCrop>false</ScaleCrop>
  <HeadingPairs>
    <vt:vector size="6" baseType="variant">
      <vt:variant>
        <vt:lpstr>Używane czcionki</vt:lpstr>
      </vt:variant>
      <vt:variant>
        <vt:i4>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8" baseType="lpstr">
      <vt:lpstr>Arial</vt:lpstr>
      <vt:lpstr>Projekt domyślny</vt:lpstr>
      <vt:lpstr>Prezentacja programu PowerPoint</vt:lpstr>
      <vt:lpstr>NADLEŚNICTWO ZAWADZKIE</vt:lpstr>
      <vt:lpstr>GENEZA PROJEKTU</vt:lpstr>
      <vt:lpstr>Prezentacja programu PowerPoint</vt:lpstr>
      <vt:lpstr>REALIZACJA PROJEKTU</vt:lpstr>
      <vt:lpstr>EFEKTY REALIZACJI – ZASTAWKI</vt:lpstr>
      <vt:lpstr>EFEKTY REALIZACJI - ZBIORNIK RETENCYJNY REGOLOWIEC</vt:lpstr>
      <vt:lpstr>EFEKTY REALIZACJI – ZBIORNIK RETENCYJNY LISZCZOK</vt:lpstr>
      <vt:lpstr>EFEKTY REALIZACJI – ZBIORNIK RETENCYJNY LISZCZOK</vt:lpstr>
      <vt:lpstr>EFEKTY REALIZACJI – ZBIORNIK RETENCYJNY LEŚNICTWO RYTWINY</vt:lpstr>
      <vt:lpstr>EFEKTY REALIZACJI – ZBIORNIK RETENCYJNY LEŚNICTWO ŚWIERKLE </vt:lpstr>
      <vt:lpstr>EFEKTY REALIZACJI</vt:lpstr>
      <vt:lpstr>EFEKTY REALIZACJI</vt:lpstr>
      <vt:lpstr>EFEKTY REALIZACJI</vt:lpstr>
      <vt:lpstr>PODSUMOWANIE</vt:lpstr>
      <vt:lpstr>Prezentacja programu PowerPoint</vt:lpstr>
    </vt:vector>
  </TitlesOfParts>
  <Company>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pb</dc:creator>
  <cp:lastModifiedBy>Joanna Majka</cp:lastModifiedBy>
  <cp:revision>414</cp:revision>
  <cp:lastPrinted>2014-11-20T08:32:21Z</cp:lastPrinted>
  <dcterms:created xsi:type="dcterms:W3CDTF">2006-03-31T11:40:49Z</dcterms:created>
  <dcterms:modified xsi:type="dcterms:W3CDTF">2015-06-22T19:11:13Z</dcterms:modified>
</cp:coreProperties>
</file>