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1" r:id="rId2"/>
    <p:sldId id="466" r:id="rId3"/>
    <p:sldId id="354" r:id="rId4"/>
    <p:sldId id="462" r:id="rId5"/>
    <p:sldId id="481" r:id="rId6"/>
    <p:sldId id="482" r:id="rId7"/>
    <p:sldId id="459" r:id="rId8"/>
    <p:sldId id="460" r:id="rId9"/>
    <p:sldId id="474" r:id="rId10"/>
    <p:sldId id="485" r:id="rId11"/>
    <p:sldId id="483" r:id="rId12"/>
    <p:sldId id="484" r:id="rId13"/>
    <p:sldId id="479" r:id="rId14"/>
    <p:sldId id="487" r:id="rId15"/>
    <p:sldId id="464" r:id="rId16"/>
    <p:sldId id="488" r:id="rId17"/>
    <p:sldId id="458" r:id="rId18"/>
    <p:sldId id="463" r:id="rId19"/>
  </p:sldIdLst>
  <p:sldSz cx="9144000" cy="5143500" type="screen16x9"/>
  <p:notesSz cx="6797675" cy="987425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1714500" algn="l" defTabSz="685800" rtl="0" eaLnBrk="1" latinLnBrk="0" hangingPunct="1"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057400" algn="l" defTabSz="685800" rtl="0" eaLnBrk="1" latinLnBrk="0" hangingPunct="1"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2400300" algn="l" defTabSz="685800" rtl="0" eaLnBrk="1" latinLnBrk="0" hangingPunct="1"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2743200" algn="l" defTabSz="685800" rtl="0" eaLnBrk="1" latinLnBrk="0" hangingPunct="1">
      <a:defRPr sz="75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0" userDrawn="1">
          <p15:clr>
            <a:srgbClr val="A4A3A4"/>
          </p15:clr>
        </p15:guide>
        <p15:guide id="2" pos="53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023"/>
    <a:srgbClr val="005042"/>
    <a:srgbClr val="5C5107"/>
    <a:srgbClr val="336600"/>
    <a:srgbClr val="C2CC00"/>
    <a:srgbClr val="FF33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8" autoAdjust="0"/>
    <p:restoredTop sz="93096" autoAdjust="0"/>
  </p:normalViewPr>
  <p:slideViewPr>
    <p:cSldViewPr>
      <p:cViewPr varScale="1">
        <p:scale>
          <a:sx n="92" d="100"/>
          <a:sy n="92" d="100"/>
        </p:scale>
        <p:origin x="792" y="72"/>
      </p:cViewPr>
      <p:guideLst>
        <p:guide orient="horz" pos="940"/>
        <p:guide pos="53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8623A69-0BD4-44F7-8396-5C49AC81C258}" type="datetimeFigureOut">
              <a:rPr lang="pl-PL"/>
              <a:pPr>
                <a:defRPr/>
              </a:pPr>
              <a:t>2015-06-22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8951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378951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2C4EA32-0239-4177-9B11-A71A7E557C21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1432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950" y="739775"/>
            <a:ext cx="658177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689476"/>
            <a:ext cx="5438775" cy="4443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1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1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fld id="{02CA32E1-B3A4-4F2B-97CA-6D9C849FCDD4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2649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916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pl-PL" dirty="0" smtClean="0"/>
              <a:t>?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59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pl-PL" dirty="0" smtClean="0"/>
              <a:t>Pojawienie się roślin wodnych,</a:t>
            </a:r>
            <a:r>
              <a:rPr lang="pl-PL" baseline="0" dirty="0" smtClean="0"/>
              <a:t> które nie były notowane na terenie nadleśnictwa od wielu lat np.: </a:t>
            </a:r>
            <a:r>
              <a:rPr lang="pl-PL" baseline="0" dirty="0" err="1" smtClean="0"/>
              <a:t>grzybień</a:t>
            </a:r>
            <a:r>
              <a:rPr lang="pl-PL" baseline="0" dirty="0" smtClean="0"/>
              <a:t> biały, jaskier wodny, …..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pl-PL" baseline="0" dirty="0" smtClean="0"/>
              <a:t>W okresie letnim zbiorniki są licznie odwiedzane przez zwierzęta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pl-PL" baseline="0" dirty="0" smtClean="0"/>
              <a:t>Zasiedlenie zbiorników przez owady i płazy nastąpiło pierwszej wiosny po wybudowaniu obiektów,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pl-PL" baseline="0" dirty="0" smtClean="0"/>
              <a:t>Pojawienie się ptactwa wodnego: kaczki, czaple, łabędź, łyski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3667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3667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Realizacja zakończona pozwoleniem na użytkowanie obiektu – jeśli jest</a:t>
            </a:r>
            <a:r>
              <a:rPr lang="pl-PL" baseline="0" dirty="0" smtClean="0"/>
              <a:t> wymagane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863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7950" y="739775"/>
            <a:ext cx="6581775" cy="3703638"/>
          </a:xfrm>
          <a:ln/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>
              <a:latin typeface="Arial" pitchFamily="34" charset="0"/>
            </a:endParaRPr>
          </a:p>
        </p:txBody>
      </p:sp>
      <p:sp>
        <p:nvSpPr>
          <p:cNvPr id="3891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C827010-4A75-41A1-A7E2-88D8C7B8A948}" type="slidenum">
              <a:rPr lang="pl-PL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60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7950" y="739775"/>
            <a:ext cx="6581775" cy="3703638"/>
          </a:xfrm>
          <a:ln/>
        </p:spPr>
      </p:sp>
      <p:sp>
        <p:nvSpPr>
          <p:cNvPr id="1433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>
              <a:latin typeface="Arial" pitchFamily="34" charset="0"/>
            </a:endParaRPr>
          </a:p>
          <a:p>
            <a:r>
              <a:rPr lang="pl-PL" dirty="0" smtClean="0">
                <a:latin typeface="Arial" pitchFamily="34" charset="0"/>
              </a:rPr>
              <a:t>Średni</a:t>
            </a:r>
            <a:r>
              <a:rPr lang="pl-PL" baseline="0" dirty="0" smtClean="0">
                <a:latin typeface="Arial" pitchFamily="34" charset="0"/>
              </a:rPr>
              <a:t> koszt jednostkowy m3 </a:t>
            </a:r>
            <a:r>
              <a:rPr lang="pl-PL" baseline="0" dirty="0" err="1" smtClean="0">
                <a:latin typeface="Arial" pitchFamily="34" charset="0"/>
              </a:rPr>
              <a:t>zretencjonowanej</a:t>
            </a:r>
            <a:r>
              <a:rPr lang="pl-PL" baseline="0" dirty="0" smtClean="0">
                <a:latin typeface="Arial" pitchFamily="34" charset="0"/>
              </a:rPr>
              <a:t> wody to 9,1313,19 zł brutto (z uwzględnieniem wszystkich kosztów – dane z OT)</a:t>
            </a:r>
          </a:p>
          <a:p>
            <a:r>
              <a:rPr lang="pl-PL" baseline="0" dirty="0" smtClean="0">
                <a:latin typeface="Arial" pitchFamily="34" charset="0"/>
              </a:rPr>
              <a:t>Koszt m3 na Krzywinie 9,23 zł brutto</a:t>
            </a:r>
            <a:endParaRPr lang="pl-PL" dirty="0" smtClean="0">
              <a:latin typeface="Arial" pitchFamily="34" charset="0"/>
            </a:endParaRPr>
          </a:p>
        </p:txBody>
      </p:sp>
      <p:sp>
        <p:nvSpPr>
          <p:cNvPr id="1434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80EF60-AA97-419E-BF8D-60B92EDF7E99}" type="slidenum">
              <a:rPr lang="pl-PL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313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540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145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13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MAPA</a:t>
            </a:r>
            <a:r>
              <a:rPr lang="pl-PL" baseline="0" dirty="0" smtClean="0"/>
              <a:t> 1932 ROK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0116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ZASIĘG</a:t>
            </a:r>
            <a:r>
              <a:rPr lang="pl-PL" baseline="0" dirty="0" smtClean="0"/>
              <a:t> POWODZI W 1997 ROKU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70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Potencjalny zasięg</a:t>
            </a:r>
            <a:r>
              <a:rPr lang="pl-PL" baseline="0" dirty="0" smtClean="0"/>
              <a:t> całego kompleksu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0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pl-PL" baseline="0" dirty="0" smtClean="0"/>
              <a:t>Wykonawcy zaskoczeni warunkami leśnymi (lub niedoświadczona kadra pracownicza)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Warunki atmosferyczne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Terminy urzędowe</a:t>
            </a:r>
          </a:p>
          <a:p>
            <a:pPr marL="228600" indent="-228600">
              <a:buAutoNum type="arabicPeriod"/>
            </a:pPr>
            <a:r>
              <a:rPr lang="pl-PL" baseline="0" dirty="0" smtClean="0"/>
              <a:t>Opowiedzieć historię z bielikiem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A32E1-B3A4-4F2B-97CA-6D9C849FCDD4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5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1" y="1545432"/>
            <a:ext cx="7129463" cy="110251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1" y="2895600"/>
            <a:ext cx="7129463" cy="131445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koncowy"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681038"/>
            <a:ext cx="80756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1" y="1168005"/>
            <a:ext cx="8064500" cy="337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Trzeci poziom</a:t>
            </a:r>
          </a:p>
          <a:p>
            <a:pPr lvl="2"/>
            <a:r>
              <a:rPr lang="pl-PL" altLang="pl-PL" smtClean="0"/>
              <a:t>Czwarty poziom</a:t>
            </a:r>
          </a:p>
          <a:p>
            <a:pPr lvl="3"/>
            <a:r>
              <a:rPr lang="pl-PL" altLang="pl-PL" smtClean="0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500" b="1">
          <a:solidFill>
            <a:srgbClr val="005023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165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15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10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30266"/>
            <a:ext cx="9144000" cy="485700"/>
          </a:xfrm>
        </p:spPr>
        <p:txBody>
          <a:bodyPr/>
          <a:lstStyle/>
          <a:p>
            <a:pPr algn="ctr" eaLnBrk="1" hangingPunct="1"/>
            <a:r>
              <a:rPr lang="pl-PL" altLang="pl-PL" sz="1200" dirty="0"/>
              <a:t>Warszawa, 23 czerwca 2015 r.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483743" y="1794295"/>
            <a:ext cx="5896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MAŁA RETENCJA </a:t>
            </a:r>
            <a:r>
              <a:rPr lang="pl-PL" sz="2800" dirty="0" smtClean="0"/>
              <a:t>GÓRSKA</a:t>
            </a:r>
            <a:endParaRPr lang="pl-PL" sz="2800" dirty="0"/>
          </a:p>
          <a:p>
            <a:pPr algn="ctr"/>
            <a:r>
              <a:rPr lang="pl-PL" sz="2800" dirty="0"/>
              <a:t>W NADLEŚNICTWIE HENRYKÓW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131590"/>
            <a:ext cx="5832648" cy="332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REALIZACJA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32898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49833"/>
            <a:ext cx="5760640" cy="32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REALIZACJA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2685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31590"/>
            <a:ext cx="576064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REALIZACJA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30316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5889" y="735806"/>
            <a:ext cx="6056710" cy="971550"/>
          </a:xfrm>
          <a:noFill/>
        </p:spPr>
        <p:txBody>
          <a:bodyPr/>
          <a:lstStyle/>
          <a:p>
            <a:pPr algn="ctr" eaLnBrk="1" hangingPunct="1"/>
            <a:r>
              <a:rPr lang="pl-PL" altLang="pl-PL" sz="1800"/>
              <a:t/>
            </a:r>
            <a:br>
              <a:rPr lang="pl-PL" altLang="pl-PL" sz="1800"/>
            </a:br>
            <a:endParaRPr lang="pl-PL" altLang="pl-PL" sz="180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31590"/>
            <a:ext cx="5750919" cy="3312368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TRUDNOŚCI PRZY REALIZACJI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2663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5889" y="735806"/>
            <a:ext cx="6056710" cy="971550"/>
          </a:xfrm>
          <a:noFill/>
        </p:spPr>
        <p:txBody>
          <a:bodyPr/>
          <a:lstStyle/>
          <a:p>
            <a:pPr algn="ctr" eaLnBrk="1" hangingPunct="1"/>
            <a:r>
              <a:rPr lang="pl-PL" altLang="pl-PL" sz="1800"/>
              <a:t/>
            </a:r>
            <a:br>
              <a:rPr lang="pl-PL" altLang="pl-PL" sz="1800"/>
            </a:br>
            <a:endParaRPr lang="pl-PL" altLang="pl-PL" sz="180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33624"/>
            <a:ext cx="5750919" cy="3310334"/>
          </a:xfrm>
          <a:prstGeom prst="rect">
            <a:avLst/>
          </a:prstGeom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TRUDNOŚCI PRZY REALIZACJI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9962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158768"/>
            <a:ext cx="4038220" cy="328518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58768"/>
            <a:ext cx="4032448" cy="328518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EFEKTY REALIZACJI PROJEKTU</a:t>
            </a:r>
            <a:endParaRPr lang="pl-PL" altLang="pl-PL" sz="2800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27091"/>
            <a:ext cx="5760640" cy="331686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EFEKTY REALIZACJI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33685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5889" y="1168004"/>
            <a:ext cx="6056710" cy="971550"/>
          </a:xfrm>
          <a:noFill/>
        </p:spPr>
        <p:txBody>
          <a:bodyPr/>
          <a:lstStyle/>
          <a:p>
            <a:pPr algn="ctr" eaLnBrk="1" hangingPunct="1"/>
            <a:r>
              <a:rPr lang="pl-PL" altLang="pl-PL" sz="1800"/>
              <a:t/>
            </a:r>
            <a:br>
              <a:rPr lang="pl-PL" altLang="pl-PL" sz="1800"/>
            </a:br>
            <a:endParaRPr lang="pl-PL" altLang="pl-PL" sz="180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" y="1238114"/>
            <a:ext cx="9143998" cy="1782737"/>
          </a:xfrm>
        </p:spPr>
        <p:txBody>
          <a:bodyPr/>
          <a:lstStyle/>
          <a:p>
            <a:pPr marL="0" indent="0" algn="ctr">
              <a:buNone/>
            </a:pPr>
            <a:r>
              <a:rPr lang="pl-PL" altLang="pl-PL" dirty="0" smtClean="0">
                <a:solidFill>
                  <a:srgbClr val="005023"/>
                </a:solidFill>
              </a:rPr>
              <a:t>Realizacja zadań systemem </a:t>
            </a:r>
          </a:p>
          <a:p>
            <a:pPr marL="0" indent="0" algn="ctr">
              <a:buNone/>
            </a:pPr>
            <a:r>
              <a:rPr lang="pl-PL" altLang="pl-PL" b="1" dirty="0" smtClean="0">
                <a:solidFill>
                  <a:srgbClr val="005023"/>
                </a:solidFill>
              </a:rPr>
              <a:t>„zaprojektuj-wybuduj” </a:t>
            </a:r>
            <a:r>
              <a:rPr lang="pl-PL" altLang="pl-PL" dirty="0" smtClean="0">
                <a:solidFill>
                  <a:srgbClr val="005023"/>
                </a:solidFill>
              </a:rPr>
              <a:t>– </a:t>
            </a:r>
          </a:p>
          <a:p>
            <a:pPr marL="0" indent="0" algn="ctr">
              <a:buNone/>
            </a:pPr>
            <a:r>
              <a:rPr lang="pl-PL" altLang="pl-PL" b="1" dirty="0" smtClean="0">
                <a:solidFill>
                  <a:srgbClr val="FF0000"/>
                </a:solidFill>
              </a:rPr>
              <a:t>warunek </a:t>
            </a:r>
          </a:p>
          <a:p>
            <a:pPr marL="0" indent="0" algn="ctr">
              <a:buNone/>
            </a:pPr>
            <a:r>
              <a:rPr lang="pl-PL" altLang="pl-PL" b="1" dirty="0" smtClean="0">
                <a:solidFill>
                  <a:srgbClr val="005023"/>
                </a:solidFill>
              </a:rPr>
              <a:t>rzetelnie przygotowany </a:t>
            </a:r>
          </a:p>
          <a:p>
            <a:pPr marL="0" indent="0" algn="ctr">
              <a:buNone/>
            </a:pPr>
            <a:r>
              <a:rPr lang="pl-PL" altLang="pl-PL" b="1" dirty="0" smtClean="0">
                <a:solidFill>
                  <a:srgbClr val="005023"/>
                </a:solidFill>
              </a:rPr>
              <a:t>Program Funkcjonalno-Użytkowy</a:t>
            </a:r>
          </a:p>
          <a:p>
            <a:pPr marL="0" indent="0" algn="ctr">
              <a:buNone/>
            </a:pPr>
            <a:endParaRPr lang="pl-PL" altLang="pl-PL" sz="1650" b="1" dirty="0">
              <a:solidFill>
                <a:srgbClr val="005023"/>
              </a:solidFill>
            </a:endParaRPr>
          </a:p>
          <a:p>
            <a:pPr marL="0" indent="0">
              <a:buNone/>
            </a:pPr>
            <a:endParaRPr lang="pl-PL" altLang="pl-PL" sz="1650" dirty="0">
              <a:solidFill>
                <a:srgbClr val="005023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1" y="2953124"/>
            <a:ext cx="4392488" cy="149083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PODSUMOWANIE</a:t>
            </a:r>
            <a:endParaRPr lang="pl-PL" altLang="pl-PL" sz="2800" kern="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043608" y="1275606"/>
            <a:ext cx="3529331" cy="5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1" hangingPunct="1">
              <a:lnSpc>
                <a:spcPct val="110000"/>
              </a:lnSpc>
            </a:pPr>
            <a:r>
              <a:rPr lang="pl-PL" altLang="pl-PL" sz="2100" b="0" dirty="0"/>
              <a:t>Dziękuję za uwagę</a:t>
            </a:r>
          </a:p>
        </p:txBody>
      </p:sp>
      <p:sp>
        <p:nvSpPr>
          <p:cNvPr id="37891" name="pole tekstowe 15"/>
          <p:cNvSpPr txBox="1">
            <a:spLocks noChangeArrowheads="1"/>
          </p:cNvSpPr>
          <p:nvPr/>
        </p:nvSpPr>
        <p:spPr bwMode="auto">
          <a:xfrm>
            <a:off x="1043608" y="4137424"/>
            <a:ext cx="35293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1200" dirty="0"/>
              <a:t>www.henrykow.wroclaw.lasy.gov.pl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623484" y="3112889"/>
            <a:ext cx="2160985" cy="10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5023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5023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5023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023"/>
              </a:buClr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900" b="0" dirty="0">
                <a:solidFill>
                  <a:schemeClr val="bg1"/>
                </a:solidFill>
              </a:rPr>
              <a:t>Nadleśnictwo Henryków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900" b="0" dirty="0">
                <a:solidFill>
                  <a:schemeClr val="bg1"/>
                </a:solidFill>
              </a:rPr>
              <a:t>ul. Polna 5</a:t>
            </a:r>
            <a:br>
              <a:rPr lang="pl-PL" altLang="pl-PL" sz="900" b="0" dirty="0">
                <a:solidFill>
                  <a:schemeClr val="bg1"/>
                </a:solidFill>
              </a:rPr>
            </a:br>
            <a:r>
              <a:rPr lang="pl-PL" altLang="pl-PL" sz="900" b="0" dirty="0">
                <a:solidFill>
                  <a:schemeClr val="bg1"/>
                </a:solidFill>
              </a:rPr>
              <a:t>57-210 Henryków </a:t>
            </a:r>
            <a:br>
              <a:rPr lang="pl-PL" altLang="pl-PL" sz="900" b="0" dirty="0">
                <a:solidFill>
                  <a:schemeClr val="bg1"/>
                </a:solidFill>
              </a:rPr>
            </a:br>
            <a:r>
              <a:rPr lang="pl-PL" altLang="pl-PL" sz="900" b="0" dirty="0">
                <a:solidFill>
                  <a:schemeClr val="bg1"/>
                </a:solidFill>
              </a:rPr>
              <a:t>henrykow@wroclaw.lasy.gov.pl</a:t>
            </a:r>
            <a:br>
              <a:rPr lang="pl-PL" altLang="pl-PL" sz="900" b="0" dirty="0">
                <a:solidFill>
                  <a:schemeClr val="bg1"/>
                </a:solidFill>
              </a:rPr>
            </a:br>
            <a:r>
              <a:rPr lang="pl-PL" altLang="pl-PL" sz="900" b="0" dirty="0">
                <a:solidFill>
                  <a:schemeClr val="bg1"/>
                </a:solidFill>
              </a:rPr>
              <a:t>tel. 74 810 50 33 </a:t>
            </a:r>
            <a:br>
              <a:rPr lang="pl-PL" altLang="pl-PL" sz="900" b="0" dirty="0">
                <a:solidFill>
                  <a:schemeClr val="bg1"/>
                </a:solidFill>
              </a:rPr>
            </a:br>
            <a:r>
              <a:rPr lang="pl-PL" altLang="pl-PL" sz="900" b="0" dirty="0">
                <a:solidFill>
                  <a:schemeClr val="bg1"/>
                </a:solidFill>
              </a:rPr>
              <a:t>fax 74 810 51 89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1121134" y="1749288"/>
            <a:ext cx="3451804" cy="2389234"/>
            <a:chOff x="2041738" y="2410356"/>
            <a:chExt cx="4537754" cy="3107671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738" y="3861049"/>
              <a:ext cx="2263957" cy="1654052"/>
            </a:xfrm>
            <a:prstGeom prst="rect">
              <a:avLst/>
            </a:prstGeom>
          </p:spPr>
        </p:pic>
        <p:grpSp>
          <p:nvGrpSpPr>
            <p:cNvPr id="5" name="Grupa 4"/>
            <p:cNvGrpSpPr/>
            <p:nvPr/>
          </p:nvGrpSpPr>
          <p:grpSpPr>
            <a:xfrm>
              <a:off x="2041740" y="2410356"/>
              <a:ext cx="4537752" cy="3107671"/>
              <a:chOff x="2041740" y="2410356"/>
              <a:chExt cx="4537752" cy="3107671"/>
            </a:xfrm>
          </p:grpSpPr>
          <p:pic>
            <p:nvPicPr>
              <p:cNvPr id="2" name="Obraz 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11624" y="2410356"/>
                <a:ext cx="2267868" cy="1450693"/>
              </a:xfrm>
              <a:prstGeom prst="rect">
                <a:avLst/>
              </a:prstGeom>
            </p:spPr>
          </p:pic>
          <p:pic>
            <p:nvPicPr>
              <p:cNvPr id="3" name="Obraz 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5696" y="3862512"/>
                <a:ext cx="2273796" cy="1655515"/>
              </a:xfrm>
              <a:prstGeom prst="rect">
                <a:avLst/>
              </a:prstGeom>
            </p:spPr>
          </p:pic>
          <p:pic>
            <p:nvPicPr>
              <p:cNvPr id="1026" name="Picture 2" descr="C:\Users\krzysztof.flis2\Desktop\Ulotka 2015\HPIM0898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1740" y="2410356"/>
                <a:ext cx="2263957" cy="1450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062038"/>
            <a:ext cx="8136904" cy="165372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2000" b="1" dirty="0">
                <a:solidFill>
                  <a:srgbClr val="005023"/>
                </a:solidFill>
              </a:rPr>
              <a:t>	</a:t>
            </a:r>
          </a:p>
          <a:p>
            <a:pPr algn="just">
              <a:defRPr/>
            </a:pPr>
            <a:r>
              <a:rPr lang="pl-PL" sz="2000" dirty="0">
                <a:solidFill>
                  <a:srgbClr val="005023"/>
                </a:solidFill>
              </a:rPr>
              <a:t>9 zadań – zretencjonowano </a:t>
            </a:r>
            <a:r>
              <a:rPr lang="pl-PL" sz="2000" b="1" dirty="0">
                <a:solidFill>
                  <a:srgbClr val="005023"/>
                </a:solidFill>
              </a:rPr>
              <a:t>282.295 m</a:t>
            </a:r>
            <a:r>
              <a:rPr lang="pl-PL" sz="2000" b="1" baseline="30000" dirty="0">
                <a:solidFill>
                  <a:srgbClr val="005023"/>
                </a:solidFill>
              </a:rPr>
              <a:t>3</a:t>
            </a:r>
            <a:r>
              <a:rPr lang="pl-PL" sz="2000" dirty="0">
                <a:solidFill>
                  <a:srgbClr val="005023"/>
                </a:solidFill>
              </a:rPr>
              <a:t> wody </a:t>
            </a:r>
          </a:p>
          <a:p>
            <a:pPr algn="just">
              <a:defRPr/>
            </a:pPr>
            <a:r>
              <a:rPr lang="pl-PL" sz="2000" dirty="0">
                <a:solidFill>
                  <a:srgbClr val="005023"/>
                </a:solidFill>
              </a:rPr>
              <a:t>największy zadanie w ramach projektu retencji górskiej </a:t>
            </a:r>
            <a:r>
              <a:rPr lang="pl-PL" sz="2000" b="1" dirty="0">
                <a:solidFill>
                  <a:srgbClr val="005023"/>
                </a:solidFill>
              </a:rPr>
              <a:t>257.000</a:t>
            </a:r>
            <a:r>
              <a:rPr lang="pl-PL" sz="2000" dirty="0">
                <a:solidFill>
                  <a:srgbClr val="005023"/>
                </a:solidFill>
              </a:rPr>
              <a:t> </a:t>
            </a:r>
            <a:r>
              <a:rPr lang="pl-PL" sz="2000" b="1" dirty="0" smtClean="0">
                <a:solidFill>
                  <a:srgbClr val="005023"/>
                </a:solidFill>
              </a:rPr>
              <a:t>m</a:t>
            </a:r>
            <a:r>
              <a:rPr lang="pl-PL" sz="2000" b="1" baseline="30000" dirty="0" smtClean="0">
                <a:solidFill>
                  <a:srgbClr val="005023"/>
                </a:solidFill>
              </a:rPr>
              <a:t>3</a:t>
            </a:r>
            <a:endParaRPr lang="pl-PL" sz="2000" dirty="0">
              <a:solidFill>
                <a:srgbClr val="005023"/>
              </a:solidFill>
            </a:endParaRPr>
          </a:p>
          <a:p>
            <a:pPr algn="just">
              <a:defRPr/>
            </a:pPr>
            <a:r>
              <a:rPr lang="pl-PL" sz="2000" dirty="0" smtClean="0">
                <a:solidFill>
                  <a:srgbClr val="005023"/>
                </a:solidFill>
              </a:rPr>
              <a:t>13,19 </a:t>
            </a:r>
            <a:r>
              <a:rPr lang="pl-PL" sz="2000" dirty="0">
                <a:solidFill>
                  <a:srgbClr val="005023"/>
                </a:solidFill>
              </a:rPr>
              <a:t>zł brutto </a:t>
            </a:r>
            <a:r>
              <a:rPr lang="pl-PL" sz="2000" dirty="0" smtClean="0">
                <a:solidFill>
                  <a:srgbClr val="005023"/>
                </a:solidFill>
              </a:rPr>
              <a:t>– koszt </a:t>
            </a:r>
            <a:r>
              <a:rPr lang="pl-PL" sz="2000" dirty="0">
                <a:solidFill>
                  <a:srgbClr val="005023"/>
                </a:solidFill>
              </a:rPr>
              <a:t>zretencjonowania 1 m</a:t>
            </a:r>
            <a:r>
              <a:rPr lang="pl-PL" sz="2000" baseline="30000" dirty="0">
                <a:solidFill>
                  <a:srgbClr val="005023"/>
                </a:solidFill>
              </a:rPr>
              <a:t>3</a:t>
            </a:r>
            <a:r>
              <a:rPr lang="pl-PL" sz="2000" dirty="0">
                <a:solidFill>
                  <a:srgbClr val="005023"/>
                </a:solidFill>
              </a:rPr>
              <a:t> wody</a:t>
            </a:r>
          </a:p>
          <a:p>
            <a:pPr marL="0" indent="0">
              <a:buNone/>
              <a:defRPr/>
            </a:pPr>
            <a:endParaRPr lang="pl-PL" sz="2000" dirty="0">
              <a:solidFill>
                <a:srgbClr val="005023"/>
              </a:solidFill>
            </a:endParaRPr>
          </a:p>
        </p:txBody>
      </p:sp>
      <p:sp>
        <p:nvSpPr>
          <p:cNvPr id="6" name="Tytuł 1"/>
          <p:cNvSpPr txBox="1">
            <a:spLocks noGrp="1"/>
          </p:cNvSpPr>
          <p:nvPr>
            <p:ph type="title"/>
          </p:nvPr>
        </p:nvSpPr>
        <p:spPr bwMode="auto">
          <a:xfrm>
            <a:off x="0" y="555526"/>
            <a:ext cx="9144000" cy="57606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pl-PL" sz="2800" dirty="0"/>
              <a:t>NADLEŚNICTWO HENRYKÓW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864" y="2571750"/>
            <a:ext cx="3240360" cy="1872208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55526"/>
            <a:ext cx="9143999" cy="648072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2800" dirty="0"/>
              <a:t>GENEZA PROJEKTU</a:t>
            </a:r>
          </a:p>
        </p:txBody>
      </p:sp>
      <p:sp>
        <p:nvSpPr>
          <p:cNvPr id="15365" name="Prostokąt 1"/>
          <p:cNvSpPr>
            <a:spLocks noChangeArrowheads="1"/>
          </p:cNvSpPr>
          <p:nvPr/>
        </p:nvSpPr>
        <p:spPr bwMode="auto">
          <a:xfrm>
            <a:off x="467544" y="1437365"/>
            <a:ext cx="525658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altLang="pl-PL" sz="2000" b="0" dirty="0">
                <a:solidFill>
                  <a:srgbClr val="005023"/>
                </a:solidFill>
              </a:rPr>
              <a:t>Odtworzenie zbiorników i oczek wodnych wybudowanych w przeszłości</a:t>
            </a:r>
            <a:r>
              <a:rPr lang="pl-PL" altLang="pl-PL" sz="2000" b="0" dirty="0" smtClean="0">
                <a:solidFill>
                  <a:srgbClr val="005023"/>
                </a:solidFill>
              </a:rPr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endParaRPr lang="pl-PL" altLang="pl-PL" sz="800" b="0" dirty="0">
              <a:solidFill>
                <a:srgbClr val="005023"/>
              </a:solidFill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altLang="pl-PL" sz="2000" b="0" dirty="0">
                <a:solidFill>
                  <a:srgbClr val="005023"/>
                </a:solidFill>
              </a:rPr>
              <a:t>Spowolnienie odpływu wód opadowych </a:t>
            </a:r>
            <a:br>
              <a:rPr lang="pl-PL" altLang="pl-PL" sz="2000" b="0" dirty="0">
                <a:solidFill>
                  <a:srgbClr val="005023"/>
                </a:solidFill>
              </a:rPr>
            </a:br>
            <a:r>
              <a:rPr lang="pl-PL" altLang="pl-PL" sz="2000" b="0" dirty="0">
                <a:solidFill>
                  <a:srgbClr val="005023"/>
                </a:solidFill>
              </a:rPr>
              <a:t>w terenach leśnych</a:t>
            </a:r>
            <a:r>
              <a:rPr lang="pl-PL" altLang="pl-PL" sz="2000" b="0" dirty="0" smtClean="0">
                <a:solidFill>
                  <a:srgbClr val="005023"/>
                </a:solidFill>
              </a:rPr>
              <a:t>.</a:t>
            </a:r>
          </a:p>
          <a:p>
            <a:pPr algn="just"/>
            <a:endParaRPr lang="pl-PL" altLang="pl-PL" sz="800" b="0" dirty="0">
              <a:solidFill>
                <a:srgbClr val="005023"/>
              </a:solidFill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pl-PL" altLang="pl-PL" sz="2000" b="0" dirty="0">
                <a:solidFill>
                  <a:srgbClr val="005023"/>
                </a:solidFill>
              </a:rPr>
              <a:t>Zwiększenie bioróżnorodności w lesie. </a:t>
            </a:r>
            <a:endParaRPr lang="pl-PL" altLang="pl-PL" sz="2000" dirty="0">
              <a:solidFill>
                <a:srgbClr val="005023"/>
              </a:solidFill>
            </a:endParaRPr>
          </a:p>
          <a:p>
            <a:pPr algn="ctr"/>
            <a:endParaRPr lang="pl-PL" altLang="pl-PL" sz="2000" dirty="0">
              <a:solidFill>
                <a:srgbClr val="005023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131590"/>
            <a:ext cx="2842327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5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3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1131590"/>
            <a:ext cx="5760640" cy="334340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smtClean="0"/>
              <a:t>GENEZA PROJEKTU</a:t>
            </a:r>
            <a:endParaRPr lang="pl-PL" altLang="pl-PL" sz="2800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49592"/>
            <a:ext cx="5760640" cy="329436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GENEZA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4899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79" y="1131590"/>
            <a:ext cx="5760641" cy="331236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smtClean="0"/>
              <a:t>GENEZA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9290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79" y="1131590"/>
            <a:ext cx="5760641" cy="331236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REALIZACJA PROJEKTU</a:t>
            </a:r>
            <a:endParaRPr lang="pl-PL" altLang="pl-PL" sz="2800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131590"/>
            <a:ext cx="4104456" cy="331236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31591"/>
            <a:ext cx="4104457" cy="331236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REALIZACJA PROJEKTU</a:t>
            </a:r>
            <a:endParaRPr lang="pl-PL" altLang="pl-PL" sz="2800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1" y="1131590"/>
            <a:ext cx="5760640" cy="331236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55526"/>
            <a:ext cx="914399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800" kern="0" dirty="0" smtClean="0"/>
              <a:t>REALIZACJA PROJEKTU</a:t>
            </a:r>
            <a:endParaRPr lang="pl-PL" altLang="pl-PL" sz="2800" kern="0" dirty="0"/>
          </a:p>
        </p:txBody>
      </p:sp>
    </p:spTree>
    <p:extLst>
      <p:ext uri="{BB962C8B-B14F-4D97-AF65-F5344CB8AC3E}">
        <p14:creationId xmlns:p14="http://schemas.microsoft.com/office/powerpoint/2010/main" val="33539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5958</TotalTime>
  <Words>225</Words>
  <Application>Microsoft Office PowerPoint</Application>
  <PresentationFormat>Pokaz na ekranie (16:9)</PresentationFormat>
  <Paragraphs>70</Paragraphs>
  <Slides>18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0" baseType="lpstr">
      <vt:lpstr>Arial</vt:lpstr>
      <vt:lpstr>Projekt domyślny</vt:lpstr>
      <vt:lpstr>Prezentacja programu PowerPoint</vt:lpstr>
      <vt:lpstr>NADLEŚNICTWO HENRYKÓW</vt:lpstr>
      <vt:lpstr>GENEZA PROJEKTU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 </vt:lpstr>
      <vt:lpstr>Prezentacja programu PowerPoint</vt:lpstr>
      <vt:lpstr>Prezentacja programu PowerPoint</vt:lpstr>
      <vt:lpstr> </vt:lpstr>
      <vt:lpstr>Prezentacja programu PowerPoint</vt:lpstr>
    </vt:vector>
  </TitlesOfParts>
  <Company>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pb</dc:creator>
  <cp:lastModifiedBy>Joanna Majka</cp:lastModifiedBy>
  <cp:revision>377</cp:revision>
  <cp:lastPrinted>2014-11-20T08:32:21Z</cp:lastPrinted>
  <dcterms:created xsi:type="dcterms:W3CDTF">2006-03-31T11:40:49Z</dcterms:created>
  <dcterms:modified xsi:type="dcterms:W3CDTF">2015-06-22T20:29:59Z</dcterms:modified>
</cp:coreProperties>
</file>