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466" r:id="rId3"/>
    <p:sldId id="354" r:id="rId4"/>
    <p:sldId id="459" r:id="rId5"/>
    <p:sldId id="460" r:id="rId6"/>
    <p:sldId id="480" r:id="rId7"/>
    <p:sldId id="481" r:id="rId8"/>
    <p:sldId id="482" r:id="rId9"/>
    <p:sldId id="456" r:id="rId10"/>
    <p:sldId id="478" r:id="rId11"/>
    <p:sldId id="479" r:id="rId12"/>
    <p:sldId id="458" r:id="rId13"/>
    <p:sldId id="463" r:id="rId14"/>
  </p:sldIdLst>
  <p:sldSz cx="9144000" cy="6858000" type="screen4x3"/>
  <p:notesSz cx="6797675" cy="987425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3"/>
    <a:srgbClr val="5C5107"/>
    <a:srgbClr val="005042"/>
    <a:srgbClr val="336600"/>
    <a:srgbClr val="C2CC00"/>
    <a:srgbClr val="FF0000"/>
    <a:srgbClr val="FF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0353" autoAdjust="0"/>
  </p:normalViewPr>
  <p:slideViewPr>
    <p:cSldViewPr>
      <p:cViewPr varScale="1">
        <p:scale>
          <a:sx n="75" d="100"/>
          <a:sy n="75" d="100"/>
        </p:scale>
        <p:origin x="60" y="462"/>
      </p:cViewPr>
      <p:guideLst>
        <p:guide orient="horz" pos="1253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8623A69-0BD4-44F7-8396-5C49AC81C258}" type="datetimeFigureOut">
              <a:rPr lang="pl-PL"/>
              <a:pPr>
                <a:defRPr/>
              </a:pPr>
              <a:t>2015-06-19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C4EA32-0239-4177-9B11-A71A7E557C2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432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02CA32E1-B3A4-4F2B-97CA-6D9C849FCDD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649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dirty="0" smtClean="0">
              <a:latin typeface="Arial" pitchFamily="34" charset="0"/>
            </a:endParaRP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0EF60-AA97-419E-BF8D-60B92EDF7E99}" type="slidenum">
              <a:rPr lang="pl-PL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31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28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3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200" dirty="0" smtClean="0">
                <a:solidFill>
                  <a:srgbClr val="005023"/>
                </a:solidFill>
              </a:rPr>
              <a:t>Przebudowane zbiorniki służą jako rezerwuary wody, zapobiegające szybkiemu odpływowi wód opadowych oraz są miejscem bytowania wielu gatunków płazów, ptaków i ssaków. Dodatkowo miejsca te stały się atrakcyjne pod względem krajobrazowym co skutkuje pozytywnym efektem społecznym.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5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5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5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A32E1-B3A4-4F2B-97CA-6D9C849FCDD4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863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>
              <a:latin typeface="Arial" pitchFamily="34" charset="0"/>
            </a:endParaRPr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827010-4A75-41A1-A7E2-88D8C7B8A948}" type="slidenum">
              <a:rPr lang="pl-PL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0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 userDrawn="1"/>
        </p:nvSpPr>
        <p:spPr bwMode="auto">
          <a:xfrm>
            <a:off x="5219700" y="5661025"/>
            <a:ext cx="3611563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pl-PL" sz="1400" dirty="0" smtClean="0">
                <a:solidFill>
                  <a:schemeClr val="bg1"/>
                </a:solidFill>
              </a:rPr>
              <a:t>www.ckps.lasy.gov.pl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060575"/>
            <a:ext cx="7129463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60800"/>
            <a:ext cx="7129463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 userDrawn="1"/>
        </p:nvSpPr>
        <p:spPr bwMode="auto">
          <a:xfrm>
            <a:off x="5219700" y="442913"/>
            <a:ext cx="3611563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pl-PL" sz="1000" dirty="0" smtClean="0"/>
              <a:t>www.ckps.lasy.gov.pl</a:t>
            </a:r>
            <a:endParaRPr lang="pl-PL" sz="1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 userDrawn="1"/>
        </p:nvSpPr>
        <p:spPr bwMode="auto">
          <a:xfrm>
            <a:off x="5219700" y="442913"/>
            <a:ext cx="3611563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pl-PL" sz="1000" dirty="0" smtClean="0"/>
              <a:t>www.ckps.lasy.gov.pl</a:t>
            </a:r>
            <a:endParaRPr lang="pl-PL" sz="1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nc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08050"/>
            <a:ext cx="80756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Trzeci poziom</a:t>
            </a:r>
          </a:p>
          <a:p>
            <a:pPr lvl="2"/>
            <a:r>
              <a:rPr lang="pl-PL" altLang="pl-PL" smtClean="0"/>
              <a:t>Czwarty poziom</a:t>
            </a:r>
          </a:p>
          <a:p>
            <a:pPr lvl="3"/>
            <a:r>
              <a:rPr lang="pl-PL" alt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941168"/>
            <a:ext cx="8928546" cy="504056"/>
          </a:xfrm>
        </p:spPr>
        <p:txBody>
          <a:bodyPr/>
          <a:lstStyle/>
          <a:p>
            <a:pPr algn="ctr" eaLnBrk="1" hangingPunct="1"/>
            <a:r>
              <a:rPr lang="pl-PL" altLang="pl-PL" sz="1600" dirty="0" smtClean="0"/>
              <a:t>Warszawa, 23 czerwca 2015 r.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534194" y="2348880"/>
            <a:ext cx="8075612" cy="15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3200" kern="0" dirty="0" smtClean="0">
                <a:solidFill>
                  <a:schemeClr val="bg1"/>
                </a:solidFill>
              </a:rPr>
              <a:t>MAŁA RETENCJA </a:t>
            </a:r>
            <a:r>
              <a:rPr lang="pl-PL" sz="3200" kern="0" dirty="0" smtClean="0">
                <a:solidFill>
                  <a:schemeClr val="bg1"/>
                </a:solidFill>
              </a:rPr>
              <a:t>GÓRSKA</a:t>
            </a:r>
          </a:p>
          <a:p>
            <a:pPr algn="ctr">
              <a:defRPr/>
            </a:pPr>
            <a:endParaRPr lang="pl-PL" kern="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l-PL" sz="3200" kern="0" dirty="0" smtClean="0">
                <a:solidFill>
                  <a:schemeClr val="bg1"/>
                </a:solidFill>
              </a:rPr>
              <a:t>W NADLEŚNICTWIE </a:t>
            </a:r>
            <a:r>
              <a:rPr lang="pl-PL" sz="3200" kern="0" dirty="0" smtClean="0">
                <a:solidFill>
                  <a:schemeClr val="bg1"/>
                </a:solidFill>
              </a:rPr>
              <a:t>BALIGRÓD</a:t>
            </a:r>
            <a:endParaRPr lang="pl-PL" sz="32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81075"/>
            <a:ext cx="8075613" cy="503709"/>
          </a:xfrm>
          <a:noFill/>
        </p:spPr>
        <p:txBody>
          <a:bodyPr/>
          <a:lstStyle/>
          <a:p>
            <a:pPr algn="ctr" eaLnBrk="1" hangingPunct="1"/>
            <a:r>
              <a:rPr lang="pl-PL" altLang="pl-PL" sz="2400" smtClean="0"/>
              <a:t/>
            </a:r>
            <a:br>
              <a:rPr lang="pl-PL" altLang="pl-PL" sz="2400" smtClean="0"/>
            </a:br>
            <a:endParaRPr lang="pl-PL" altLang="pl-PL" sz="240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764704"/>
            <a:ext cx="8077200" cy="720080"/>
          </a:xfrm>
          <a:noFill/>
        </p:spPr>
        <p:txBody>
          <a:bodyPr/>
          <a:lstStyle/>
          <a:p>
            <a:pPr algn="ctr" eaLnBrk="1" hangingPunct="1"/>
            <a:r>
              <a:rPr lang="pl-PL" altLang="pl-PL" sz="2800" dirty="0"/>
              <a:t>EFEKTY REALIZACJI </a:t>
            </a:r>
            <a:r>
              <a:rPr lang="pl-PL" altLang="pl-PL" sz="2800" dirty="0" smtClean="0"/>
              <a:t>PROJEKTU</a:t>
            </a:r>
            <a:endParaRPr lang="pl-PL" altLang="pl-PL" sz="24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410789"/>
            <a:ext cx="8273406" cy="1874195"/>
          </a:xfrm>
        </p:spPr>
        <p:txBody>
          <a:bodyPr/>
          <a:lstStyle/>
          <a:p>
            <a:pPr algn="just"/>
            <a:r>
              <a:rPr lang="pl-PL" altLang="pl-PL" sz="2000" dirty="0" smtClean="0">
                <a:solidFill>
                  <a:srgbClr val="005023"/>
                </a:solidFill>
              </a:rPr>
              <a:t>Łagodne skarpy umocnione narzutem kamiennym lub kaszycami ochraniają brzegi i infrastrukturę leśną przed niszczącym działaniem </a:t>
            </a:r>
            <a:r>
              <a:rPr lang="pl-PL" altLang="pl-PL" sz="2000" dirty="0">
                <a:solidFill>
                  <a:srgbClr val="005023"/>
                </a:solidFill>
              </a:rPr>
              <a:t>wody </a:t>
            </a:r>
            <a:r>
              <a:rPr lang="pl-PL" altLang="pl-PL" sz="2000" dirty="0" smtClean="0">
                <a:solidFill>
                  <a:srgbClr val="005023"/>
                </a:solidFill>
              </a:rPr>
              <a:t>wezbraniowej. </a:t>
            </a:r>
            <a:endParaRPr lang="pl-PL" altLang="pl-PL" sz="2000" dirty="0" smtClean="0">
              <a:solidFill>
                <a:srgbClr val="005023"/>
              </a:solidFill>
            </a:endParaRPr>
          </a:p>
          <a:p>
            <a:pPr algn="just"/>
            <a:r>
              <a:rPr lang="pl-PL" altLang="pl-PL" sz="2000" dirty="0" smtClean="0">
                <a:solidFill>
                  <a:srgbClr val="005023"/>
                </a:solidFill>
              </a:rPr>
              <a:t> </a:t>
            </a:r>
            <a:r>
              <a:rPr lang="pl-PL" altLang="pl-PL" sz="2000" dirty="0">
                <a:solidFill>
                  <a:srgbClr val="005023"/>
                </a:solidFill>
              </a:rPr>
              <a:t>Z</a:t>
            </a:r>
            <a:r>
              <a:rPr lang="pl-PL" altLang="pl-PL" sz="2000" dirty="0" smtClean="0">
                <a:solidFill>
                  <a:srgbClr val="005023"/>
                </a:solidFill>
              </a:rPr>
              <a:t>abezpieczenie </a:t>
            </a:r>
            <a:r>
              <a:rPr lang="pl-PL" altLang="pl-PL" sz="2000" dirty="0" smtClean="0">
                <a:solidFill>
                  <a:srgbClr val="005023"/>
                </a:solidFill>
              </a:rPr>
              <a:t>biologiczne zwiększa możliwości retencyjne, tworzy siedliska dla organizmów przybrzeżnych oraz poprawia wrażenie estetyczne.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429000"/>
            <a:ext cx="836491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81075"/>
            <a:ext cx="8075613" cy="1295400"/>
          </a:xfrm>
          <a:noFill/>
        </p:spPr>
        <p:txBody>
          <a:bodyPr/>
          <a:lstStyle/>
          <a:p>
            <a:pPr algn="ctr" eaLnBrk="1" hangingPunct="1"/>
            <a:r>
              <a:rPr lang="pl-PL" altLang="pl-PL" sz="2400" smtClean="0"/>
              <a:t/>
            </a:r>
            <a:br>
              <a:rPr lang="pl-PL" altLang="pl-PL" sz="2400" smtClean="0"/>
            </a:br>
            <a:endParaRPr lang="pl-PL" altLang="pl-PL" sz="240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908720"/>
            <a:ext cx="8077200" cy="720080"/>
          </a:xfrm>
          <a:noFill/>
        </p:spPr>
        <p:txBody>
          <a:bodyPr/>
          <a:lstStyle/>
          <a:p>
            <a:pPr algn="ctr" eaLnBrk="1" hangingPunct="1"/>
            <a:r>
              <a:rPr lang="pl-PL" altLang="pl-PL" sz="2800" dirty="0"/>
              <a:t>EFEKTY REALIZACJI </a:t>
            </a:r>
            <a:r>
              <a:rPr lang="pl-PL" altLang="pl-PL" sz="2800" dirty="0" smtClean="0"/>
              <a:t>PROJEKTU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endParaRPr lang="pl-PL" altLang="pl-PL" sz="2400" dirty="0" smtClean="0"/>
          </a:p>
        </p:txBody>
      </p:sp>
      <p:pic>
        <p:nvPicPr>
          <p:cNvPr id="2050" name="Picture 2" descr="G:\WoP\WoP 2013\FOTOGRAFIE\1. ZADANIE 04-01-112-2-1\IMG_1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62" y="3356992"/>
            <a:ext cx="8352928" cy="252467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8" y="1916832"/>
            <a:ext cx="8273726" cy="1296144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l-PL" altLang="pl-PL" sz="2000" dirty="0" smtClean="0">
                <a:solidFill>
                  <a:srgbClr val="005023"/>
                </a:solidFill>
              </a:rPr>
              <a:t>Powiększone przepusty łukowe pozwalają organizmom na swobodną migracje, przywracają naturalny transportu rumowiska rzecznego, dodatkowo nie stwarzają problemów w eksploatacji i nie zatykają się.</a:t>
            </a:r>
            <a:endParaRPr lang="pl-PL" altLang="pl-PL" sz="2000" b="1" dirty="0">
              <a:solidFill>
                <a:srgbClr val="005023"/>
              </a:solidFill>
            </a:endParaRPr>
          </a:p>
          <a:p>
            <a:pPr marL="0" indent="0">
              <a:buFontTx/>
              <a:buNone/>
            </a:pPr>
            <a:endParaRPr lang="pl-PL" altLang="pl-PL" sz="2000" dirty="0" smtClean="0">
              <a:solidFill>
                <a:srgbClr val="005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92696"/>
            <a:ext cx="8467725" cy="648072"/>
          </a:xfrm>
          <a:noFill/>
        </p:spPr>
        <p:txBody>
          <a:bodyPr/>
          <a:lstStyle/>
          <a:p>
            <a:pPr algn="ctr" eaLnBrk="1" hangingPunct="1"/>
            <a:r>
              <a:rPr lang="pl-PL" altLang="pl-PL" sz="2800" dirty="0" smtClean="0"/>
              <a:t>PODSUMOWANIE</a:t>
            </a:r>
            <a:endParaRPr lang="pl-PL" altLang="pl-PL" sz="2400" dirty="0" smtClean="0"/>
          </a:p>
        </p:txBody>
      </p:sp>
      <p:pic>
        <p:nvPicPr>
          <p:cNvPr id="5" name="Obraz 4" descr="CV8B51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3840874"/>
            <a:ext cx="8467725" cy="2036398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6930" y="1259756"/>
            <a:ext cx="8280920" cy="2572114"/>
          </a:xfrm>
        </p:spPr>
        <p:txBody>
          <a:bodyPr/>
          <a:lstStyle/>
          <a:p>
            <a:pPr algn="just"/>
            <a:r>
              <a:rPr lang="pl-PL" altLang="pl-PL" sz="1800" dirty="0" smtClean="0">
                <a:solidFill>
                  <a:srgbClr val="005023"/>
                </a:solidFill>
              </a:rPr>
              <a:t>Konieczność </a:t>
            </a:r>
            <a:r>
              <a:rPr lang="pl-PL" altLang="pl-PL" sz="1800" dirty="0" smtClean="0">
                <a:solidFill>
                  <a:srgbClr val="005023"/>
                </a:solidFill>
              </a:rPr>
              <a:t>uproszczenia procedur administracyjnych, skutecznie zniechęcających do udziału w podobnych projektach.</a:t>
            </a:r>
          </a:p>
          <a:p>
            <a:pPr algn="just"/>
            <a:r>
              <a:rPr lang="pl-PL" altLang="pl-PL" sz="1800" dirty="0" smtClean="0">
                <a:solidFill>
                  <a:srgbClr val="005023"/>
                </a:solidFill>
              </a:rPr>
              <a:t>Brak </a:t>
            </a:r>
            <a:r>
              <a:rPr lang="pl-PL" altLang="pl-PL" sz="1800" dirty="0" smtClean="0">
                <a:solidFill>
                  <a:srgbClr val="005023"/>
                </a:solidFill>
              </a:rPr>
              <a:t>środków na obsługę projektu na poziomie Nadleśnictwa</a:t>
            </a:r>
            <a:r>
              <a:rPr lang="pl-PL" altLang="pl-PL" sz="1800" dirty="0" smtClean="0">
                <a:solidFill>
                  <a:srgbClr val="FF0000"/>
                </a:solidFill>
              </a:rPr>
              <a:t>, utrzymanie?.</a:t>
            </a:r>
          </a:p>
          <a:p>
            <a:pPr algn="just"/>
            <a:r>
              <a:rPr lang="pl-PL" altLang="pl-PL" sz="1800" dirty="0" smtClean="0">
                <a:solidFill>
                  <a:srgbClr val="005023"/>
                </a:solidFill>
              </a:rPr>
              <a:t>Możliwość </a:t>
            </a:r>
            <a:r>
              <a:rPr lang="pl-PL" altLang="pl-PL" sz="1800" dirty="0" smtClean="0">
                <a:solidFill>
                  <a:srgbClr val="005023"/>
                </a:solidFill>
              </a:rPr>
              <a:t>stosowania przepisów PZP dla robót budowlanych poniżej kwoty określonej na podstawie art.11 ust. 8 PZP (prawo krajowe).</a:t>
            </a:r>
          </a:p>
          <a:p>
            <a:pPr algn="just"/>
            <a:r>
              <a:rPr lang="pl-PL" altLang="pl-PL" sz="1800" dirty="0" smtClean="0">
                <a:solidFill>
                  <a:srgbClr val="005023"/>
                </a:solidFill>
              </a:rPr>
              <a:t>Jednolity </a:t>
            </a:r>
            <a:r>
              <a:rPr lang="pl-PL" altLang="pl-PL" sz="1800" dirty="0" smtClean="0">
                <a:solidFill>
                  <a:srgbClr val="005023"/>
                </a:solidFill>
              </a:rPr>
              <a:t>wzór umów oraz SIWZ do przetargów.</a:t>
            </a:r>
          </a:p>
          <a:p>
            <a:pPr algn="just"/>
            <a:r>
              <a:rPr lang="pl-PL" altLang="pl-PL" sz="1800" dirty="0" smtClean="0">
                <a:solidFill>
                  <a:srgbClr val="005023"/>
                </a:solidFill>
              </a:rPr>
              <a:t>Kontrola </a:t>
            </a:r>
            <a:r>
              <a:rPr lang="pl-PL" altLang="pl-PL" sz="1800" dirty="0" smtClean="0">
                <a:solidFill>
                  <a:srgbClr val="005023"/>
                </a:solidFill>
              </a:rPr>
              <a:t>projektów budowlanych pod względem prawidłowości i założeń projektowych, </a:t>
            </a:r>
            <a:r>
              <a:rPr lang="pl-PL" altLang="pl-PL" sz="1800" dirty="0" smtClean="0">
                <a:solidFill>
                  <a:srgbClr val="FF0000"/>
                </a:solidFill>
              </a:rPr>
              <a:t>pomoc merytoryczna w terenie?.</a:t>
            </a:r>
          </a:p>
          <a:p>
            <a:pPr algn="just"/>
            <a:endParaRPr lang="pl-PL" altLang="pl-PL" sz="1800" dirty="0" smtClean="0">
              <a:solidFill>
                <a:srgbClr val="005023"/>
              </a:solidFill>
            </a:endParaRPr>
          </a:p>
          <a:p>
            <a:pPr marL="0" indent="0">
              <a:buFontTx/>
              <a:buNone/>
            </a:pPr>
            <a:endParaRPr lang="pl-PL" altLang="pl-PL" sz="2000" dirty="0" smtClean="0">
              <a:solidFill>
                <a:srgbClr val="0050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468312" y="1628800"/>
            <a:ext cx="3614033" cy="9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1" hangingPunct="1">
              <a:lnSpc>
                <a:spcPct val="110000"/>
              </a:lnSpc>
            </a:pPr>
            <a:r>
              <a:rPr lang="pl-PL" altLang="pl-PL" sz="2800" b="0" dirty="0"/>
              <a:t>Dziękuję za </a:t>
            </a:r>
            <a:r>
              <a:rPr lang="pl-PL" altLang="pl-PL" sz="2800" b="0" dirty="0" smtClean="0"/>
              <a:t>uwagę</a:t>
            </a:r>
            <a:endParaRPr lang="pl-PL" altLang="pl-PL" sz="28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7891" name="pole tekstowe 15"/>
          <p:cNvSpPr txBox="1">
            <a:spLocks noChangeArrowheads="1"/>
          </p:cNvSpPr>
          <p:nvPr/>
        </p:nvSpPr>
        <p:spPr bwMode="auto">
          <a:xfrm>
            <a:off x="468313" y="5516563"/>
            <a:ext cx="3671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1600" dirty="0" err="1"/>
              <a:t>www.ckps.lasy.gov.pl</a:t>
            </a:r>
            <a:endParaRPr lang="pl-PL" altLang="pl-PL" sz="16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867400" y="4150519"/>
            <a:ext cx="2881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5023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5023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5023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2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200" b="0" dirty="0" smtClean="0">
                <a:solidFill>
                  <a:schemeClr val="bg1"/>
                </a:solidFill>
              </a:rPr>
              <a:t>Nadleśnictwo Baligród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200" b="0" dirty="0" smtClean="0">
                <a:solidFill>
                  <a:schemeClr val="bg1"/>
                </a:solidFill>
              </a:rPr>
              <a:t>ul. Bieszczadzka 15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200" b="0" dirty="0" smtClean="0">
                <a:solidFill>
                  <a:schemeClr val="bg1"/>
                </a:solidFill>
              </a:rPr>
              <a:t>38-606- Baligród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200" b="0" dirty="0" err="1" smtClean="0">
                <a:solidFill>
                  <a:schemeClr val="bg1"/>
                </a:solidFill>
              </a:rPr>
              <a:t>baligrod@krosno.lasy.gov.pl</a:t>
            </a:r>
            <a:endParaRPr lang="pl-PL" altLang="pl-PL" sz="1200" b="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1200" b="0" dirty="0" err="1" smtClean="0">
                <a:solidFill>
                  <a:schemeClr val="bg1"/>
                </a:solidFill>
              </a:rPr>
              <a:t>tel</a:t>
            </a:r>
            <a:r>
              <a:rPr lang="pl-PL" altLang="pl-PL" sz="1200" b="0" dirty="0" smtClean="0">
                <a:solidFill>
                  <a:schemeClr val="bg1"/>
                </a:solidFill>
              </a:rPr>
              <a:t> + 48 (13) 465 72 00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None/>
            </a:pPr>
            <a:r>
              <a:rPr lang="pl-PL" altLang="pl-PL" sz="1200" b="0" dirty="0" smtClean="0">
                <a:solidFill>
                  <a:schemeClr val="bg1"/>
                </a:solidFill>
              </a:rPr>
              <a:t>fax. + 48 (13) 465 72 01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pl-PL" altLang="pl-PL" sz="1200" b="0" dirty="0">
              <a:solidFill>
                <a:schemeClr val="bg1"/>
              </a:solidFill>
            </a:endParaRPr>
          </a:p>
        </p:txBody>
      </p:sp>
      <p:pic>
        <p:nvPicPr>
          <p:cNvPr id="13" name="Obraz 12" descr="2013_0912las 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3686809" cy="2448272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714" cy="1296143"/>
          </a:xfrm>
        </p:spPr>
        <p:txBody>
          <a:bodyPr/>
          <a:lstStyle/>
          <a:p>
            <a:pPr>
              <a:defRPr/>
            </a:pPr>
            <a:r>
              <a:rPr lang="pl-PL" sz="2000" dirty="0" smtClean="0">
                <a:solidFill>
                  <a:srgbClr val="005023"/>
                </a:solidFill>
              </a:rPr>
              <a:t>Potoki </a:t>
            </a:r>
            <a:r>
              <a:rPr lang="pl-PL" sz="2000" dirty="0" smtClean="0">
                <a:solidFill>
                  <a:srgbClr val="005023"/>
                </a:solidFill>
              </a:rPr>
              <a:t>na terenie Nadleśnictwa w części źródliskowej składają się </a:t>
            </a:r>
            <a:r>
              <a:rPr lang="pl-PL" sz="2000" dirty="0" smtClean="0">
                <a:solidFill>
                  <a:srgbClr val="005023"/>
                </a:solidFill>
              </a:rPr>
              <a:t/>
            </a:r>
            <a:br>
              <a:rPr lang="pl-PL" sz="2000" dirty="0" smtClean="0">
                <a:solidFill>
                  <a:srgbClr val="005023"/>
                </a:solidFill>
              </a:rPr>
            </a:br>
            <a:r>
              <a:rPr lang="pl-PL" sz="2000" dirty="0" smtClean="0">
                <a:solidFill>
                  <a:srgbClr val="005023"/>
                </a:solidFill>
              </a:rPr>
              <a:t>z </a:t>
            </a:r>
            <a:r>
              <a:rPr lang="pl-PL" sz="2000" dirty="0" smtClean="0">
                <a:solidFill>
                  <a:srgbClr val="005023"/>
                </a:solidFill>
              </a:rPr>
              <a:t>kilku dopływów, ich bieg ma charakter pół naturalny. </a:t>
            </a:r>
            <a:endParaRPr lang="pl-PL" sz="2000" dirty="0">
              <a:solidFill>
                <a:srgbClr val="005023"/>
              </a:solidFill>
            </a:endParaRPr>
          </a:p>
          <a:p>
            <a:pPr>
              <a:defRPr/>
            </a:pPr>
            <a:r>
              <a:rPr lang="pl-PL" sz="2000" dirty="0" smtClean="0">
                <a:solidFill>
                  <a:srgbClr val="005023"/>
                </a:solidFill>
              </a:rPr>
              <a:t>W </a:t>
            </a:r>
            <a:r>
              <a:rPr lang="pl-PL" sz="2000" dirty="0" smtClean="0">
                <a:solidFill>
                  <a:srgbClr val="005023"/>
                </a:solidFill>
              </a:rPr>
              <a:t>okresie roztopów i ulewnych deszczy mają charakter wezbraniowy.</a:t>
            </a:r>
            <a:endParaRPr lang="pl-PL" dirty="0" smtClean="0">
              <a:solidFill>
                <a:srgbClr val="005023"/>
              </a:solidFill>
            </a:endParaRPr>
          </a:p>
          <a:p>
            <a:pPr marL="0" indent="0">
              <a:buFontTx/>
              <a:buNone/>
              <a:defRPr/>
            </a:pPr>
            <a:endParaRPr lang="pl-PL" dirty="0" smtClean="0">
              <a:solidFill>
                <a:srgbClr val="005042"/>
              </a:solidFill>
            </a:endParaRPr>
          </a:p>
          <a:p>
            <a:pPr marL="0" indent="0">
              <a:buFontTx/>
              <a:buNone/>
              <a:defRPr/>
            </a:pPr>
            <a:endParaRPr lang="pl-PL" dirty="0" smtClean="0"/>
          </a:p>
          <a:p>
            <a:pPr>
              <a:buNone/>
              <a:defRPr/>
            </a:pPr>
            <a:endParaRPr lang="pl-PL" dirty="0" smtClean="0"/>
          </a:p>
        </p:txBody>
      </p:sp>
      <p:sp>
        <p:nvSpPr>
          <p:cNvPr id="6" name="Tytuł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023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sz="2800" kern="0" dirty="0" smtClean="0"/>
              <a:t>NADLEŚNICTWO  BALIGRÓD</a:t>
            </a:r>
            <a:endParaRPr lang="pl-PL" sz="2800" kern="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alwina.siwy\Desktop\Nowy folder\2008_1130patryja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8" y="3140968"/>
            <a:ext cx="837741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92696"/>
            <a:ext cx="8597900" cy="792087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pl-PL" sz="2800" dirty="0" smtClean="0"/>
              <a:t>GENEZA </a:t>
            </a:r>
            <a:r>
              <a:rPr lang="pl-PL" altLang="pl-PL" sz="2800" dirty="0" smtClean="0"/>
              <a:t>PROJEKTU</a:t>
            </a:r>
            <a:endParaRPr lang="pl-PL" altLang="pl-PL" sz="2400" dirty="0" smtClean="0"/>
          </a:p>
        </p:txBody>
      </p:sp>
      <p:sp>
        <p:nvSpPr>
          <p:cNvPr id="15365" name="Prostokąt 1"/>
          <p:cNvSpPr>
            <a:spLocks noChangeArrowheads="1"/>
          </p:cNvSpPr>
          <p:nvPr/>
        </p:nvSpPr>
        <p:spPr bwMode="auto">
          <a:xfrm>
            <a:off x="467544" y="1700808"/>
            <a:ext cx="79914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altLang="pl-PL" sz="2000" dirty="0" smtClean="0">
                <a:solidFill>
                  <a:srgbClr val="005023"/>
                </a:solidFill>
              </a:rPr>
              <a:t>Działania w ramach projektu rozpoczęto z potrzeby: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altLang="pl-PL" sz="2000" b="0" dirty="0" smtClean="0">
                <a:solidFill>
                  <a:srgbClr val="005023"/>
                </a:solidFill>
              </a:rPr>
              <a:t> zabezpieczenia brzegów potoków przed erozją wodną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altLang="pl-PL" sz="2000" b="0" dirty="0" smtClean="0">
                <a:solidFill>
                  <a:srgbClr val="005023"/>
                </a:solidFill>
              </a:rPr>
              <a:t> zabezpieczenia zbiorników wodnych jako cennych przyrodniczo </a:t>
            </a:r>
            <a:r>
              <a:rPr lang="pl-PL" altLang="pl-PL" sz="2000" b="0" dirty="0" smtClean="0">
                <a:solidFill>
                  <a:srgbClr val="005023"/>
                </a:solidFill>
              </a:rPr>
              <a:t/>
            </a:r>
            <a:br>
              <a:rPr lang="pl-PL" altLang="pl-PL" sz="2000" b="0" dirty="0" smtClean="0">
                <a:solidFill>
                  <a:srgbClr val="005023"/>
                </a:solidFill>
              </a:rPr>
            </a:br>
            <a:r>
              <a:rPr lang="pl-PL" altLang="pl-PL" sz="2000" b="0" dirty="0" smtClean="0">
                <a:solidFill>
                  <a:srgbClr val="005023"/>
                </a:solidFill>
              </a:rPr>
              <a:t>  miejsc </a:t>
            </a:r>
            <a:r>
              <a:rPr lang="pl-PL" altLang="pl-PL" sz="2000" b="0" dirty="0" smtClean="0">
                <a:solidFill>
                  <a:srgbClr val="005023"/>
                </a:solidFill>
              </a:rPr>
              <a:t>rozrodu płazów oraz miejsc retencji wody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altLang="pl-PL" sz="2000" b="0" dirty="0" smtClean="0">
                <a:solidFill>
                  <a:srgbClr val="005023"/>
                </a:solidFill>
              </a:rPr>
              <a:t> ochronny infrastruktury drogowej.</a:t>
            </a:r>
          </a:p>
          <a:p>
            <a:pPr algn="just"/>
            <a:endParaRPr lang="pl-PL" altLang="pl-PL" sz="2000" dirty="0">
              <a:solidFill>
                <a:srgbClr val="005023"/>
              </a:solidFill>
            </a:endParaRPr>
          </a:p>
          <a:p>
            <a:pPr algn="ctr"/>
            <a:endParaRPr lang="pl-PL" altLang="pl-PL" sz="2000" dirty="0">
              <a:solidFill>
                <a:srgbClr val="005023"/>
              </a:solidFill>
            </a:endParaRPr>
          </a:p>
        </p:txBody>
      </p:sp>
      <p:pic>
        <p:nvPicPr>
          <p:cNvPr id="1026" name="Picture 2" descr="H:\MALWINA\ZDJECIA\rozne\2011_0412skrzek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40"/>
            <a:ext cx="4896543" cy="2195984"/>
          </a:xfrm>
          <a:prstGeom prst="rect">
            <a:avLst/>
          </a:prstGeom>
          <a:noFill/>
        </p:spPr>
      </p:pic>
      <p:pic>
        <p:nvPicPr>
          <p:cNvPr id="1027" name="Picture 3" descr="H:\MALWINA\ZDJECIA\rozne\2012_0403wawrzynek0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7204" y="3645024"/>
            <a:ext cx="3581590" cy="21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51520" y="908720"/>
            <a:ext cx="87129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800" dirty="0" smtClean="0">
                <a:solidFill>
                  <a:srgbClr val="005023"/>
                </a:solidFill>
              </a:rPr>
              <a:t>REALIZACJA </a:t>
            </a:r>
            <a:r>
              <a:rPr lang="pl-PL" altLang="pl-PL" sz="2800" dirty="0" smtClean="0">
                <a:solidFill>
                  <a:srgbClr val="005023"/>
                </a:solidFill>
              </a:rPr>
              <a:t>PROJEKTU</a:t>
            </a:r>
            <a:endParaRPr lang="pl-PL" altLang="pl-PL" sz="2200" dirty="0">
              <a:solidFill>
                <a:srgbClr val="005023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2924944"/>
            <a:ext cx="401759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200" dirty="0" smtClean="0">
                <a:solidFill>
                  <a:srgbClr val="005023"/>
                </a:solidFill>
              </a:rPr>
              <a:t> </a:t>
            </a:r>
            <a:r>
              <a:rPr lang="pl-PL" sz="2000" b="0" dirty="0" smtClean="0">
                <a:solidFill>
                  <a:srgbClr val="005023"/>
                </a:solidFill>
              </a:rPr>
              <a:t>Przebudowa przepustów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b="0" dirty="0" smtClean="0">
                <a:solidFill>
                  <a:srgbClr val="005023"/>
                </a:solidFill>
              </a:rPr>
              <a:t> Zabudowa liniowa brzegów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b="0" dirty="0" smtClean="0">
                <a:solidFill>
                  <a:srgbClr val="005023"/>
                </a:solidFill>
              </a:rPr>
              <a:t> Przebudowa zbiorników  </a:t>
            </a:r>
            <a:endParaRPr lang="pl-PL" sz="2000" b="0" baseline="30000" dirty="0">
              <a:solidFill>
                <a:srgbClr val="005023"/>
              </a:solidFill>
            </a:endParaRPr>
          </a:p>
        </p:txBody>
      </p:sp>
      <p:pic>
        <p:nvPicPr>
          <p:cNvPr id="5" name="Obraz 4" descr="2013_1106chmury 1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95937" y="2060848"/>
            <a:ext cx="475252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3528" y="908720"/>
            <a:ext cx="864096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800" dirty="0" smtClean="0">
                <a:solidFill>
                  <a:srgbClr val="005023"/>
                </a:solidFill>
              </a:rPr>
              <a:t>REALIZACJA </a:t>
            </a:r>
            <a:r>
              <a:rPr lang="pl-PL" altLang="pl-PL" sz="2800" dirty="0" smtClean="0">
                <a:solidFill>
                  <a:srgbClr val="005023"/>
                </a:solidFill>
              </a:rPr>
              <a:t>PROJEKTU</a:t>
            </a:r>
            <a:endParaRPr lang="pl-PL" altLang="pl-PL" sz="2200" dirty="0">
              <a:solidFill>
                <a:srgbClr val="005023"/>
              </a:solidFill>
            </a:endParaRPr>
          </a:p>
        </p:txBody>
      </p:sp>
      <p:pic>
        <p:nvPicPr>
          <p:cNvPr id="1026" name="Picture 2" descr="H:\MALWINA\ZDJECIA\PROJEKT\DSC_0053.JPG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/>
          <a:stretch>
            <a:fillRect/>
          </a:stretch>
        </p:blipFill>
        <p:spPr bwMode="auto">
          <a:xfrm>
            <a:off x="4483745" y="1916832"/>
            <a:ext cx="4264719" cy="3960440"/>
          </a:xfrm>
          <a:prstGeom prst="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6" y="1916832"/>
            <a:ext cx="421859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80"/>
            <a:ext cx="9288463" cy="1295400"/>
          </a:xfrm>
          <a:noFill/>
        </p:spPr>
        <p:txBody>
          <a:bodyPr/>
          <a:lstStyle/>
          <a:p>
            <a:pPr algn="ctr" eaLnBrk="1" hangingPunct="1"/>
            <a:r>
              <a:rPr lang="pl-PL" altLang="pl-PL" sz="2800" dirty="0"/>
              <a:t>REALIZACJA PROJEKTU W NADLEŚNICTWIE </a:t>
            </a:r>
            <a:r>
              <a:rPr lang="pl-PL" altLang="pl-PL" sz="2800" dirty="0" smtClean="0"/>
              <a:t>BALIGRÓD</a:t>
            </a:r>
            <a:endParaRPr lang="pl-PL" alt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73" y="2205264"/>
            <a:ext cx="445302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 descr="IMG_18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2204864"/>
            <a:ext cx="4392488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696"/>
            <a:ext cx="9288463" cy="936104"/>
          </a:xfrm>
          <a:noFill/>
        </p:spPr>
        <p:txBody>
          <a:bodyPr/>
          <a:lstStyle/>
          <a:p>
            <a:pPr algn="ctr" eaLnBrk="1" hangingPunct="1"/>
            <a:r>
              <a:rPr lang="pl-PL" altLang="pl-PL" sz="2800" dirty="0"/>
              <a:t>REALIZACJA </a:t>
            </a:r>
            <a:r>
              <a:rPr lang="pl-PL" altLang="pl-PL" sz="2800" dirty="0" smtClean="0"/>
              <a:t>PROJEKTU</a:t>
            </a:r>
            <a:endParaRPr lang="pl-PL" alt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9" y="1772816"/>
            <a:ext cx="4176241" cy="41044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1034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80"/>
            <a:ext cx="9288463" cy="864096"/>
          </a:xfrm>
          <a:noFill/>
        </p:spPr>
        <p:txBody>
          <a:bodyPr/>
          <a:lstStyle/>
          <a:p>
            <a:pPr algn="ctr" eaLnBrk="1" hangingPunct="1"/>
            <a:r>
              <a:rPr lang="pl-PL" altLang="pl-PL" sz="2800" dirty="0"/>
              <a:t>REALIZACJA </a:t>
            </a:r>
            <a:r>
              <a:rPr lang="pl-PL" altLang="pl-PL" sz="2800" dirty="0" smtClean="0"/>
              <a:t>PROJEKTU</a:t>
            </a:r>
            <a:endParaRPr lang="pl-PL" altLang="pl-PL" sz="2800" dirty="0"/>
          </a:p>
        </p:txBody>
      </p:sp>
      <p:pic>
        <p:nvPicPr>
          <p:cNvPr id="2051" name="Picture 3" descr="G:\WoP\fotografie\Przepusty 2013-214 LASTRADA\112-03-01-Werlas\2014.06.25\P1140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0" y="-5715000"/>
            <a:ext cx="3840000" cy="2880000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24935" cy="44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981075"/>
            <a:ext cx="8075613" cy="1295400"/>
          </a:xfrm>
          <a:noFill/>
        </p:spPr>
        <p:txBody>
          <a:bodyPr/>
          <a:lstStyle/>
          <a:p>
            <a:pPr algn="ctr" eaLnBrk="1" hangingPunct="1"/>
            <a:r>
              <a:rPr lang="pl-PL" altLang="pl-PL" sz="2400" smtClean="0"/>
              <a:t/>
            </a:r>
            <a:br>
              <a:rPr lang="pl-PL" altLang="pl-PL" sz="2400" smtClean="0"/>
            </a:br>
            <a:endParaRPr lang="pl-PL" altLang="pl-PL" sz="24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371600"/>
            <a:ext cx="8273727" cy="1913385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2000" b="1" dirty="0" smtClean="0">
                <a:solidFill>
                  <a:srgbClr val="005023"/>
                </a:solidFill>
              </a:rPr>
              <a:t>Przebudowane zbiorniki: </a:t>
            </a:r>
          </a:p>
          <a:p>
            <a:r>
              <a:rPr lang="pl-PL" altLang="pl-PL" sz="2000" dirty="0" smtClean="0">
                <a:solidFill>
                  <a:srgbClr val="005023"/>
                </a:solidFill>
              </a:rPr>
              <a:t>zapobiegają szybkiemu </a:t>
            </a:r>
            <a:r>
              <a:rPr lang="pl-PL" altLang="pl-PL" sz="2000" dirty="0" smtClean="0">
                <a:solidFill>
                  <a:srgbClr val="005023"/>
                </a:solidFill>
              </a:rPr>
              <a:t>odpływowi wód opadowych </a:t>
            </a:r>
            <a:endParaRPr lang="pl-PL" altLang="pl-PL" sz="2000" dirty="0" smtClean="0">
              <a:solidFill>
                <a:srgbClr val="005023"/>
              </a:solidFill>
            </a:endParaRPr>
          </a:p>
          <a:p>
            <a:r>
              <a:rPr lang="pl-PL" altLang="pl-PL" sz="2000" dirty="0" smtClean="0">
                <a:solidFill>
                  <a:srgbClr val="005023"/>
                </a:solidFill>
              </a:rPr>
              <a:t>są </a:t>
            </a:r>
            <a:r>
              <a:rPr lang="pl-PL" altLang="pl-PL" sz="2000" dirty="0" smtClean="0">
                <a:solidFill>
                  <a:srgbClr val="005023"/>
                </a:solidFill>
              </a:rPr>
              <a:t>miejscem bytowania wielu gatunków płazów, ptaków i </a:t>
            </a:r>
            <a:r>
              <a:rPr lang="pl-PL" altLang="pl-PL" sz="2000" dirty="0" smtClean="0">
                <a:solidFill>
                  <a:srgbClr val="005023"/>
                </a:solidFill>
              </a:rPr>
              <a:t>ssaków.</a:t>
            </a:r>
          </a:p>
          <a:p>
            <a:r>
              <a:rPr lang="pl-PL" altLang="pl-PL" sz="2000" dirty="0" smtClean="0">
                <a:solidFill>
                  <a:srgbClr val="005023"/>
                </a:solidFill>
              </a:rPr>
              <a:t>miejsca </a:t>
            </a:r>
            <a:r>
              <a:rPr lang="pl-PL" altLang="pl-PL" sz="2000" dirty="0" smtClean="0">
                <a:solidFill>
                  <a:srgbClr val="005023"/>
                </a:solidFill>
              </a:rPr>
              <a:t>te stały się atrakcyjne pod względem krajobrazowym co skutkuje pozytywnym efektem społecznym.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908720"/>
            <a:ext cx="8077200" cy="504056"/>
          </a:xfrm>
          <a:noFill/>
        </p:spPr>
        <p:txBody>
          <a:bodyPr/>
          <a:lstStyle/>
          <a:p>
            <a:pPr algn="ctr" eaLnBrk="1" hangingPunct="1"/>
            <a:r>
              <a:rPr lang="pl-PL" altLang="pl-PL" sz="2800" dirty="0"/>
              <a:t>EFEKTY REALIZACJI </a:t>
            </a:r>
            <a:r>
              <a:rPr lang="pl-PL" altLang="pl-PL" sz="2800" dirty="0" smtClean="0"/>
              <a:t>PROJEKTU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endParaRPr lang="pl-PL" altLang="pl-PL" sz="2400" dirty="0" smtClean="0"/>
          </a:p>
        </p:txBody>
      </p:sp>
      <p:pic>
        <p:nvPicPr>
          <p:cNvPr id="3074" name="Picture 2" descr="H:\MALWINA\ZDJECIA\PROJEKT\2014_0610lipowiec 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65317"/>
            <a:ext cx="5400600" cy="2711955"/>
          </a:xfrm>
          <a:prstGeom prst="rect">
            <a:avLst/>
          </a:prstGeom>
          <a:noFill/>
        </p:spPr>
      </p:pic>
      <p:pic>
        <p:nvPicPr>
          <p:cNvPr id="3076" name="Picture 4" descr="H:\MALWINA\ZDJECIA\rozne\2012_0404żaba0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165317"/>
            <a:ext cx="3037961" cy="271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4835</TotalTime>
  <Words>322</Words>
  <Application>Microsoft Office PowerPoint</Application>
  <PresentationFormat>Pokaz na ekranie (4:3)</PresentationFormat>
  <Paragraphs>57</Paragraphs>
  <Slides>13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Arial</vt:lpstr>
      <vt:lpstr>Projekt domyślny</vt:lpstr>
      <vt:lpstr>Prezentacja programu PowerPoint</vt:lpstr>
      <vt:lpstr>NADLEŚNICTWO  BALIGRÓD</vt:lpstr>
      <vt:lpstr>GENEZA PROJEKTU</vt:lpstr>
      <vt:lpstr>Prezentacja programu PowerPoint</vt:lpstr>
      <vt:lpstr>Prezentacja programu PowerPoint</vt:lpstr>
      <vt:lpstr>REALIZACJA PROJEKTU W NADLEŚNICTWIE BALIGRÓD</vt:lpstr>
      <vt:lpstr>REALIZACJA PROJEKTU</vt:lpstr>
      <vt:lpstr>REALIZACJA PROJEKTU</vt:lpstr>
      <vt:lpstr> </vt:lpstr>
      <vt:lpstr> </vt:lpstr>
      <vt:lpstr> </vt:lpstr>
      <vt:lpstr>PODSUMOWANIE</vt:lpstr>
      <vt:lpstr>Prezentacja programu PowerPoint</vt:lpstr>
    </vt:vector>
  </TitlesOfParts>
  <Company>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pb</dc:creator>
  <cp:lastModifiedBy>Joanna Majka</cp:lastModifiedBy>
  <cp:revision>354</cp:revision>
  <cp:lastPrinted>2014-11-20T08:32:21Z</cp:lastPrinted>
  <dcterms:created xsi:type="dcterms:W3CDTF">2006-03-31T11:40:49Z</dcterms:created>
  <dcterms:modified xsi:type="dcterms:W3CDTF">2015-06-19T12:55:52Z</dcterms:modified>
</cp:coreProperties>
</file>